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6" r:id="rId7"/>
    <p:sldId id="267" r:id="rId8"/>
    <p:sldId id="429" r:id="rId9"/>
    <p:sldId id="472" r:id="rId10"/>
    <p:sldId id="293" r:id="rId11"/>
    <p:sldId id="289" r:id="rId12"/>
    <p:sldId id="268" r:id="rId13"/>
    <p:sldId id="292" r:id="rId14"/>
    <p:sldId id="264" r:id="rId15"/>
    <p:sldId id="298" r:id="rId16"/>
    <p:sldId id="422" r:id="rId17"/>
    <p:sldId id="423" r:id="rId18"/>
    <p:sldId id="424" r:id="rId19"/>
    <p:sldId id="425" r:id="rId20"/>
    <p:sldId id="300" r:id="rId21"/>
    <p:sldId id="301" r:id="rId22"/>
    <p:sldId id="458" r:id="rId23"/>
    <p:sldId id="304" r:id="rId24"/>
    <p:sldId id="306" r:id="rId25"/>
    <p:sldId id="307" r:id="rId26"/>
    <p:sldId id="373" r:id="rId27"/>
    <p:sldId id="426" r:id="rId28"/>
    <p:sldId id="457" r:id="rId29"/>
    <p:sldId id="473" r:id="rId30"/>
    <p:sldId id="266" r:id="rId31"/>
    <p:sldId id="374" r:id="rId32"/>
    <p:sldId id="312" r:id="rId33"/>
    <p:sldId id="313" r:id="rId34"/>
    <p:sldId id="344" r:id="rId35"/>
    <p:sldId id="285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A5C"/>
    <a:srgbClr val="282C57"/>
    <a:srgbClr val="2B2B59"/>
    <a:srgbClr val="2B2B5D"/>
    <a:srgbClr val="302962"/>
    <a:srgbClr val="E7DC93"/>
    <a:srgbClr val="FFFFFF"/>
    <a:srgbClr val="2B2B63"/>
    <a:srgbClr val="03395F"/>
    <a:srgbClr val="2C2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79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-744" y="-108"/>
      </p:cViewPr>
      <p:guideLst>
        <p:guide orient="horz" pos="155"/>
        <p:guide orient="horz" pos="4187"/>
        <p:guide orient="horz" pos="561"/>
        <p:guide orient="horz" pos="691"/>
        <p:guide orient="horz" pos="4025"/>
        <p:guide orient="horz" pos="3895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5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1769-0DC7-4B6F-A5F2-C3AA5DF00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1769-0DC7-4B6F-A5F2-C3AA5DF00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1769-0DC7-4B6F-A5F2-C3AA5DF00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1769-0DC7-4B6F-A5F2-C3AA5DF00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18672" y="329697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rgbClr val="2B2A5C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3200" spc="300" dirty="0">
              <a:solidFill>
                <a:srgbClr val="2B2A5C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686551 h 6858000"/>
              <a:gd name="connsiteX1" fmla="*/ 12192000 w 12192000"/>
              <a:gd name="connsiteY1" fmla="*/ 668655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190501 h 6858000"/>
              <a:gd name="connsiteX7" fmla="*/ 0 w 12192000"/>
              <a:gd name="connsiteY7" fmla="*/ 1905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686551"/>
                </a:moveTo>
                <a:lnTo>
                  <a:pt x="12192000" y="668655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0501"/>
                </a:lnTo>
                <a:lnTo>
                  <a:pt x="0" y="19050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18672" y="329697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rgbClr val="2B2A5C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3200" spc="300" dirty="0">
              <a:solidFill>
                <a:srgbClr val="2B2A5C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686551 h 6858000"/>
              <a:gd name="connsiteX1" fmla="*/ 12192000 w 12192000"/>
              <a:gd name="connsiteY1" fmla="*/ 668655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190501 h 6858000"/>
              <a:gd name="connsiteX7" fmla="*/ 0 w 12192000"/>
              <a:gd name="connsiteY7" fmla="*/ 1905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686551"/>
                </a:moveTo>
                <a:lnTo>
                  <a:pt x="12192000" y="668655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0501"/>
                </a:lnTo>
                <a:lnTo>
                  <a:pt x="0" y="19050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18672" y="329697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rgbClr val="2B2A5C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3200" spc="300" dirty="0">
              <a:solidFill>
                <a:srgbClr val="2B2A5C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686551 h 6858000"/>
              <a:gd name="connsiteX1" fmla="*/ 12192000 w 12192000"/>
              <a:gd name="connsiteY1" fmla="*/ 668655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190501 h 6858000"/>
              <a:gd name="connsiteX7" fmla="*/ 0 w 12192000"/>
              <a:gd name="connsiteY7" fmla="*/ 1905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686551"/>
                </a:moveTo>
                <a:lnTo>
                  <a:pt x="12192000" y="668655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0501"/>
                </a:lnTo>
                <a:lnTo>
                  <a:pt x="0" y="19050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18672" y="329697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pc="300" dirty="0">
                <a:solidFill>
                  <a:srgbClr val="2B2A5C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3200" spc="300" dirty="0">
              <a:solidFill>
                <a:srgbClr val="2B2A5C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6686551 h 6858000"/>
              <a:gd name="connsiteX1" fmla="*/ 12192000 w 12192000"/>
              <a:gd name="connsiteY1" fmla="*/ 668655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190501 h 6858000"/>
              <a:gd name="connsiteX7" fmla="*/ 0 w 12192000"/>
              <a:gd name="connsiteY7" fmla="*/ 1905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686551"/>
                </a:moveTo>
                <a:lnTo>
                  <a:pt x="12192000" y="668655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0501"/>
                </a:lnTo>
                <a:lnTo>
                  <a:pt x="0" y="190501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6ED02EE-8ED7-4720-98D5-9E9053965B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E15E9C-17F6-4DFB-85EC-0C62FE288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8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4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6.xml"/><Relationship Id="rId1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6"/>
          <p:cNvSpPr txBox="1"/>
          <p:nvPr>
            <p:custDataLst>
              <p:tags r:id="rId1"/>
            </p:custDataLst>
          </p:nvPr>
        </p:nvSpPr>
        <p:spPr>
          <a:xfrm>
            <a:off x="2982120" y="2346600"/>
            <a:ext cx="7879080" cy="10156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zh-CN" altLang="zh-CN" sz="6000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图书馆资源</a:t>
            </a:r>
            <a:r>
              <a:rPr lang="zh-CN" altLang="en-US" sz="6000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与服务速览</a:t>
            </a:r>
            <a:endParaRPr lang="zh-CN" altLang="en-US" sz="6000" b="1" spc="-300" dirty="0">
              <a:solidFill>
                <a:srgbClr val="2C2A6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23927" y="4196690"/>
            <a:ext cx="3347085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华东交大图书馆   </a:t>
            </a:r>
            <a:r>
              <a:rPr lang="en-US" altLang="zh-CN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2019</a:t>
            </a:r>
            <a:r>
              <a:rPr lang="zh-CN" altLang="en-US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年</a:t>
            </a:r>
            <a:r>
              <a:rPr lang="en-US" altLang="zh-CN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6-</a:t>
            </a:r>
            <a:r>
              <a:rPr lang="en-US" altLang="zh-CN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7</a:t>
            </a:r>
            <a:r>
              <a:rPr lang="zh-CN" altLang="en-US" dirty="0" smtClean="0">
                <a:solidFill>
                  <a:srgbClr val="2C2A62"/>
                </a:solidFill>
                <a:latin typeface="+mj-ea"/>
                <a:ea typeface="+mj-ea"/>
                <a:sym typeface="+mn-ea"/>
              </a:rPr>
              <a:t>月</a:t>
            </a:r>
            <a:endParaRPr lang="zh-CN" altLang="en-US" dirty="0" smtClean="0">
              <a:solidFill>
                <a:srgbClr val="2C2A62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  <p:pic>
        <p:nvPicPr>
          <p:cNvPr id="9" name="2e6c1c4938b60ae6f377fa9864ef050781338b5aff7cc187cd08132d197597b28106d1c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629900" y="-1663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20955"/>
            <a:ext cx="12201525" cy="6832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44470" y="3961130"/>
            <a:ext cx="3139440" cy="5372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-3175"/>
            <a:ext cx="12171045" cy="68383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28820" y="4231183"/>
            <a:ext cx="2047240" cy="67437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700010" y="1942939"/>
            <a:ext cx="4491990" cy="434403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zh-CN" sz="3600" b="1" dirty="0" smtClean="0">
                <a:solidFill>
                  <a:srgbClr val="FFC000"/>
                </a:solidFill>
                <a:sym typeface="Wingdings 2" panose="05020102010507070707"/>
              </a:rPr>
              <a:t>Tips·:</a:t>
            </a:r>
            <a:endParaRPr lang="en-US" altLang="zh-CN" sz="3600" b="1" dirty="0" smtClean="0">
              <a:solidFill>
                <a:srgbClr val="FFC000"/>
              </a:solidFill>
              <a:sym typeface="Wingdings 2" panose="05020102010507070707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  <a:sym typeface="Wingdings 2" panose="05020102010507070707"/>
              </a:rPr>
              <a:t>电子图书也可以文献传递！</a:t>
            </a:r>
            <a:endParaRPr lang="en-US" altLang="zh-CN" sz="2400" b="1" dirty="0" smtClean="0">
              <a:solidFill>
                <a:srgbClr val="92D050"/>
              </a:solidFill>
              <a:latin typeface="宋体" panose="02010600030101010101" pitchFamily="2" charset="-122"/>
              <a:sym typeface="Wingdings 2" panose="05020102010507070707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>
                <a:solidFill>
                  <a:srgbClr val="92D050"/>
                </a:solidFill>
                <a:latin typeface="宋体" panose="02010600030101010101" pitchFamily="2" charset="-122"/>
              </a:rPr>
              <a:t>每本</a:t>
            </a:r>
            <a:r>
              <a: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</a:rPr>
              <a:t>图书单次咨询不超过</a:t>
            </a:r>
            <a:r>
              <a:rPr lang="en-US" altLang="zh-CN" sz="2400" b="1" dirty="0" smtClean="0">
                <a:solidFill>
                  <a:srgbClr val="92D050"/>
                </a:solidFill>
                <a:latin typeface="宋体" panose="02010600030101010101" pitchFamily="2" charset="-122"/>
              </a:rPr>
              <a:t>50</a:t>
            </a:r>
            <a:r>
              <a: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</a:rPr>
              <a:t>页，每周的咨询量不超过全书页数的</a:t>
            </a:r>
            <a:r>
              <a:rPr lang="en-US" altLang="zh-CN" sz="2400" b="1" dirty="0" smtClean="0">
                <a:solidFill>
                  <a:srgbClr val="92D050"/>
                </a:solidFill>
                <a:latin typeface="宋体" panose="02010600030101010101" pitchFamily="2" charset="-122"/>
              </a:rPr>
              <a:t>20%</a:t>
            </a:r>
            <a:r>
              <a: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</a:rPr>
              <a:t>。</a:t>
            </a:r>
            <a:r>
              <a:rPr lang="zh-CN" altLang="en-US" sz="2400" dirty="0" smtClean="0">
                <a:solidFill>
                  <a:srgbClr val="92D050"/>
                </a:solidFill>
              </a:rPr>
              <a:t> </a:t>
            </a:r>
            <a:endParaRPr lang="zh-CN" altLang="en-US" sz="2400" dirty="0" smtClean="0">
              <a:solidFill>
                <a:srgbClr val="92D05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28981" y="2455938"/>
            <a:ext cx="3906063" cy="674370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63359" y="3616799"/>
            <a:ext cx="1085591" cy="437882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6" grpId="0" bldLvl="0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1"/>
          <p:cNvSpPr txBox="1"/>
          <p:nvPr>
            <p:custDataLst>
              <p:tags r:id="rId1"/>
            </p:custDataLst>
          </p:nvPr>
        </p:nvSpPr>
        <p:spPr>
          <a:xfrm>
            <a:off x="5371461" y="4338117"/>
            <a:ext cx="3337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lvl="1" indent="-162560">
              <a:buFont typeface="Arial" panose="020B0604020202020204" pitchFamily="34" charset="0"/>
              <a:buChar char="•"/>
              <a:defRPr/>
            </a:pP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本馆有藏书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B2B59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PA_文本框 11"/>
          <p:cNvSpPr txBox="1"/>
          <p:nvPr>
            <p:custDataLst>
              <p:tags r:id="rId2"/>
            </p:custDataLst>
          </p:nvPr>
        </p:nvSpPr>
        <p:spPr>
          <a:xfrm>
            <a:off x="5385975" y="5010281"/>
            <a:ext cx="605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lvl="1" indent="-162560">
              <a:buFont typeface="Arial" panose="020B0604020202020204" pitchFamily="34" charset="0"/>
              <a:buChar char="•"/>
              <a:defRPr/>
            </a:pP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本馆无藏书（馆际互借、荐购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)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B2B59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94108" y="1356843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2B2B59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2B2B59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1150" y="3078733"/>
            <a:ext cx="3810000" cy="13111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66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纸质资源</a:t>
            </a:r>
            <a:endParaRPr lang="zh-CN" altLang="en-US" sz="66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546100" y="393700"/>
            <a:ext cx="584200" cy="549275"/>
            <a:chOff x="0" y="0"/>
            <a:chExt cx="648285" cy="609713"/>
          </a:xfrm>
        </p:grpSpPr>
        <p:grpSp>
          <p:nvGrpSpPr>
            <p:cNvPr id="3" name="组合 2"/>
            <p:cNvGrpSpPr/>
            <p:nvPr/>
          </p:nvGrpSpPr>
          <p:grpSpPr bwMode="auto">
            <a:xfrm>
              <a:off x="0" y="0"/>
              <a:ext cx="432385" cy="432385"/>
              <a:chOff x="0" y="0"/>
              <a:chExt cx="4004677" cy="4004677"/>
            </a:xfrm>
          </p:grpSpPr>
          <p:grpSp>
            <p:nvGrpSpPr>
              <p:cNvPr id="4" name="组合 5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505" name="弧形 7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6" name="弧形 7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7" name="弧形 7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8" name="弧形 7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85" name="椭圆 5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6" name="椭圆 5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7" name="椭圆 5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8" name="椭圆 5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9" name="椭圆 6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0" name="椭圆 6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1" name="椭圆 6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2" name="椭圆 6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3" name="椭圆 6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4" name="椭圆 6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5" name="椭圆 6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6" name="椭圆 6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7" name="椭圆 6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8" name="椭圆 6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9" name="椭圆 7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0" name="椭圆 7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1" name="椭圆 7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2" name="椭圆 7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3" name="椭圆 7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4" name="椭圆 7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组合 3"/>
            <p:cNvGrpSpPr/>
            <p:nvPr/>
          </p:nvGrpSpPr>
          <p:grpSpPr bwMode="auto">
            <a:xfrm>
              <a:off x="215900" y="0"/>
              <a:ext cx="432385" cy="432385"/>
              <a:chOff x="0" y="0"/>
              <a:chExt cx="4004677" cy="4004677"/>
            </a:xfrm>
          </p:grpSpPr>
          <p:grpSp>
            <p:nvGrpSpPr>
              <p:cNvPr id="6" name="组合 30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80" name="弧形 51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1" name="弧形 52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2" name="弧形 53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3" name="弧形 54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60" name="椭圆 31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1" name="椭圆 32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2" name="椭圆 33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3" name="椭圆 34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4" name="椭圆 35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5" name="椭圆 36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6" name="椭圆 37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7" name="椭圆 38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8" name="椭圆 39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9" name="椭圆 40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0" name="椭圆 41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1" name="椭圆 42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2" name="椭圆 43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3" name="椭圆 44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4" name="椭圆 45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5" name="椭圆 46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6" name="椭圆 47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7" name="椭圆 48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8" name="椭圆 49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9" name="椭圆 50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组合 4"/>
            <p:cNvGrpSpPr/>
            <p:nvPr/>
          </p:nvGrpSpPr>
          <p:grpSpPr bwMode="auto">
            <a:xfrm>
              <a:off x="115763" y="177328"/>
              <a:ext cx="432385" cy="432385"/>
              <a:chOff x="0" y="0"/>
              <a:chExt cx="4004677" cy="4004677"/>
            </a:xfrm>
          </p:grpSpPr>
          <p:grpSp>
            <p:nvGrpSpPr>
              <p:cNvPr id="8" name="组合 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55" name="弧形 2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6" name="弧形 2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7" name="弧形 2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8" name="弧形 2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35" name="椭圆 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6" name="椭圆 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7" name="椭圆 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8" name="椭圆 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9" name="椭圆 1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0" name="椭圆 1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1" name="椭圆 1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2" name="椭圆 1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3" name="椭圆 1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4" name="椭圆 1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5" name="椭圆 1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6" name="椭圆 1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7" name="椭圆 1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8" name="椭圆 1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9" name="椭圆 2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0" name="椭圆 2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1" name="椭圆 2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2" name="椭圆 2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3" name="椭圆 2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4" name="椭圆 2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412" name="矩形 81"/>
          <p:cNvSpPr>
            <a:spLocks noChangeArrowheads="1"/>
          </p:cNvSpPr>
          <p:nvPr/>
        </p:nvSpPr>
        <p:spPr bwMode="auto">
          <a:xfrm>
            <a:off x="0" y="1217159"/>
            <a:ext cx="12192000" cy="4800600"/>
          </a:xfrm>
          <a:prstGeom prst="rect">
            <a:avLst/>
          </a:prstGeom>
          <a:solidFill>
            <a:srgbClr val="FCFCFC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2"/>
          <p:cNvGrpSpPr/>
          <p:nvPr/>
        </p:nvGrpSpPr>
        <p:grpSpPr bwMode="auto">
          <a:xfrm>
            <a:off x="5953352" y="3171373"/>
            <a:ext cx="647700" cy="649288"/>
            <a:chOff x="0" y="0"/>
            <a:chExt cx="649224" cy="649224"/>
          </a:xfrm>
        </p:grpSpPr>
        <p:sp>
          <p:nvSpPr>
            <p:cNvPr id="17429" name="Freeform 620"/>
            <p:cNvSpPr/>
            <p:nvPr/>
          </p:nvSpPr>
          <p:spPr bwMode="auto">
            <a:xfrm>
              <a:off x="157988" y="160591"/>
              <a:ext cx="333248" cy="328041"/>
            </a:xfrm>
            <a:custGeom>
              <a:avLst/>
              <a:gdLst>
                <a:gd name="T0" fmla="*/ 325120 w 287"/>
                <a:gd name="T1" fmla="*/ 3477 h 283"/>
                <a:gd name="T2" fmla="*/ 241518 w 287"/>
                <a:gd name="T3" fmla="*/ 16228 h 283"/>
                <a:gd name="T4" fmla="*/ 166043 w 287"/>
                <a:gd name="T5" fmla="*/ 0 h 283"/>
                <a:gd name="T6" fmla="*/ 91730 w 287"/>
                <a:gd name="T7" fmla="*/ 16228 h 283"/>
                <a:gd name="T8" fmla="*/ 8128 w 287"/>
                <a:gd name="T9" fmla="*/ 3477 h 283"/>
                <a:gd name="T10" fmla="*/ 0 w 287"/>
                <a:gd name="T11" fmla="*/ 69549 h 283"/>
                <a:gd name="T12" fmla="*/ 77797 w 287"/>
                <a:gd name="T13" fmla="*/ 274720 h 283"/>
                <a:gd name="T14" fmla="*/ 166043 w 287"/>
                <a:gd name="T15" fmla="*/ 328041 h 283"/>
                <a:gd name="T16" fmla="*/ 255451 w 287"/>
                <a:gd name="T17" fmla="*/ 274720 h 283"/>
                <a:gd name="T18" fmla="*/ 333248 w 287"/>
                <a:gd name="T19" fmla="*/ 69549 h 283"/>
                <a:gd name="T20" fmla="*/ 325120 w 287"/>
                <a:gd name="T21" fmla="*/ 3477 h 2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83">
                  <a:moveTo>
                    <a:pt x="280" y="3"/>
                  </a:moveTo>
                  <a:cubicBezTo>
                    <a:pt x="280" y="3"/>
                    <a:pt x="240" y="14"/>
                    <a:pt x="208" y="14"/>
                  </a:cubicBezTo>
                  <a:cubicBezTo>
                    <a:pt x="176" y="14"/>
                    <a:pt x="143" y="0"/>
                    <a:pt x="143" y="0"/>
                  </a:cubicBezTo>
                  <a:cubicBezTo>
                    <a:pt x="143" y="0"/>
                    <a:pt x="111" y="14"/>
                    <a:pt x="79" y="14"/>
                  </a:cubicBezTo>
                  <a:cubicBezTo>
                    <a:pt x="46" y="14"/>
                    <a:pt x="7" y="3"/>
                    <a:pt x="7" y="3"/>
                  </a:cubicBezTo>
                  <a:cubicBezTo>
                    <a:pt x="7" y="3"/>
                    <a:pt x="0" y="26"/>
                    <a:pt x="0" y="60"/>
                  </a:cubicBezTo>
                  <a:cubicBezTo>
                    <a:pt x="0" y="149"/>
                    <a:pt x="28" y="206"/>
                    <a:pt x="67" y="237"/>
                  </a:cubicBezTo>
                  <a:cubicBezTo>
                    <a:pt x="90" y="256"/>
                    <a:pt x="128" y="283"/>
                    <a:pt x="143" y="283"/>
                  </a:cubicBezTo>
                  <a:cubicBezTo>
                    <a:pt x="159" y="283"/>
                    <a:pt x="196" y="256"/>
                    <a:pt x="220" y="237"/>
                  </a:cubicBezTo>
                  <a:cubicBezTo>
                    <a:pt x="258" y="205"/>
                    <a:pt x="287" y="149"/>
                    <a:pt x="287" y="60"/>
                  </a:cubicBezTo>
                  <a:cubicBezTo>
                    <a:pt x="287" y="26"/>
                    <a:pt x="280" y="3"/>
                    <a:pt x="28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0" name="椭圆 84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6775223" y="3125789"/>
            <a:ext cx="41395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indent="0"/>
            <a:r>
              <a:rPr lang="zh-CN" altLang="en-US" sz="4800" b="1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本馆</a:t>
            </a:r>
            <a:r>
              <a:rPr lang="zh-CN" altLang="en-US" sz="4800" b="1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有藏书</a:t>
            </a:r>
            <a:endParaRPr lang="en-US" altLang="zh-CN" sz="4800" b="1" dirty="0" smtClean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anose="020B0604020202020204" pitchFamily="34" charset="0"/>
            </a:endParaRPr>
          </a:p>
          <a:p>
            <a:endParaRPr lang="zh-CN" altLang="en-US" sz="3600" b="1" dirty="0" smtClean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1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146" name="Picture 2" descr="http://i-1.52miji.com/2018/11/21/b5ce0a01-8ab8-4c14-84de-76c6f3e23e4a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99004" y="1316036"/>
            <a:ext cx="4054249" cy="4054249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ransition spd="slow" advTm="373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10160"/>
            <a:ext cx="12216765" cy="6863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74255" y="895350"/>
            <a:ext cx="1328420" cy="2628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74185" y="4218305"/>
            <a:ext cx="1999615" cy="3467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819005" y="4218305"/>
            <a:ext cx="488950" cy="3467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5080"/>
            <a:ext cx="12202160" cy="68618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95065" y="3295650"/>
            <a:ext cx="7684135" cy="149606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" y="1270"/>
            <a:ext cx="12203430" cy="686117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7335" y="4292600"/>
            <a:ext cx="1686560" cy="3530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60" y="3175"/>
            <a:ext cx="12181840" cy="68446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11905" y="5866765"/>
            <a:ext cx="1000125" cy="9245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3660" y="5924550"/>
            <a:ext cx="798830" cy="866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11300" y="0"/>
            <a:ext cx="9156700" cy="657227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546100" y="393700"/>
            <a:ext cx="584200" cy="549275"/>
            <a:chOff x="0" y="0"/>
            <a:chExt cx="648285" cy="609713"/>
          </a:xfrm>
        </p:grpSpPr>
        <p:grpSp>
          <p:nvGrpSpPr>
            <p:cNvPr id="3" name="组合 2"/>
            <p:cNvGrpSpPr/>
            <p:nvPr/>
          </p:nvGrpSpPr>
          <p:grpSpPr bwMode="auto">
            <a:xfrm>
              <a:off x="0" y="0"/>
              <a:ext cx="432385" cy="432385"/>
              <a:chOff x="0" y="0"/>
              <a:chExt cx="4004677" cy="4004677"/>
            </a:xfrm>
          </p:grpSpPr>
          <p:grpSp>
            <p:nvGrpSpPr>
              <p:cNvPr id="4" name="组合 5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505" name="弧形 7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6" name="弧形 7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7" name="弧形 7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8" name="弧形 7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85" name="椭圆 5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6" name="椭圆 5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7" name="椭圆 5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8" name="椭圆 5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9" name="椭圆 6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0" name="椭圆 6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1" name="椭圆 6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2" name="椭圆 6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3" name="椭圆 6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4" name="椭圆 6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5" name="椭圆 6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6" name="椭圆 6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7" name="椭圆 6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8" name="椭圆 6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9" name="椭圆 7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0" name="椭圆 7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1" name="椭圆 7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2" name="椭圆 7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3" name="椭圆 7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4" name="椭圆 7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组合 3"/>
            <p:cNvGrpSpPr/>
            <p:nvPr/>
          </p:nvGrpSpPr>
          <p:grpSpPr bwMode="auto">
            <a:xfrm>
              <a:off x="215900" y="0"/>
              <a:ext cx="432385" cy="432385"/>
              <a:chOff x="0" y="0"/>
              <a:chExt cx="4004677" cy="4004677"/>
            </a:xfrm>
          </p:grpSpPr>
          <p:grpSp>
            <p:nvGrpSpPr>
              <p:cNvPr id="6" name="组合 30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80" name="弧形 51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1" name="弧形 52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2" name="弧形 53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3" name="弧形 54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60" name="椭圆 31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1" name="椭圆 32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2" name="椭圆 33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3" name="椭圆 34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4" name="椭圆 35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5" name="椭圆 36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6" name="椭圆 37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7" name="椭圆 38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8" name="椭圆 39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9" name="椭圆 40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0" name="椭圆 41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1" name="椭圆 42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2" name="椭圆 43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3" name="椭圆 44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4" name="椭圆 45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5" name="椭圆 46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6" name="椭圆 47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7" name="椭圆 48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8" name="椭圆 49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9" name="椭圆 50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组合 4"/>
            <p:cNvGrpSpPr/>
            <p:nvPr/>
          </p:nvGrpSpPr>
          <p:grpSpPr bwMode="auto">
            <a:xfrm>
              <a:off x="115763" y="177328"/>
              <a:ext cx="432385" cy="432385"/>
              <a:chOff x="0" y="0"/>
              <a:chExt cx="4004677" cy="4004677"/>
            </a:xfrm>
          </p:grpSpPr>
          <p:grpSp>
            <p:nvGrpSpPr>
              <p:cNvPr id="8" name="组合 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55" name="弧形 2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6" name="弧形 2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7" name="弧形 2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8" name="弧形 2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35" name="椭圆 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6" name="椭圆 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7" name="椭圆 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8" name="椭圆 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9" name="椭圆 1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0" name="椭圆 1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1" name="椭圆 1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2" name="椭圆 1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3" name="椭圆 1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4" name="椭圆 1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5" name="椭圆 1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6" name="椭圆 1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7" name="椭圆 1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8" name="椭圆 1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9" name="椭圆 2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0" name="椭圆 2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1" name="椭圆 2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2" name="椭圆 2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3" name="椭圆 2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4" name="椭圆 2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412" name="矩形 81"/>
          <p:cNvSpPr>
            <a:spLocks noChangeArrowheads="1"/>
          </p:cNvSpPr>
          <p:nvPr/>
        </p:nvSpPr>
        <p:spPr bwMode="auto">
          <a:xfrm>
            <a:off x="0" y="1188130"/>
            <a:ext cx="12192000" cy="4800600"/>
          </a:xfrm>
          <a:prstGeom prst="rect">
            <a:avLst/>
          </a:prstGeom>
          <a:solidFill>
            <a:srgbClr val="FCFCFC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2"/>
          <p:cNvGrpSpPr/>
          <p:nvPr/>
        </p:nvGrpSpPr>
        <p:grpSpPr bwMode="auto">
          <a:xfrm>
            <a:off x="5837238" y="3302001"/>
            <a:ext cx="647700" cy="649288"/>
            <a:chOff x="0" y="0"/>
            <a:chExt cx="649224" cy="649224"/>
          </a:xfrm>
        </p:grpSpPr>
        <p:sp>
          <p:nvSpPr>
            <p:cNvPr id="17429" name="Freeform 620"/>
            <p:cNvSpPr/>
            <p:nvPr/>
          </p:nvSpPr>
          <p:spPr bwMode="auto">
            <a:xfrm>
              <a:off x="157988" y="160591"/>
              <a:ext cx="333248" cy="328041"/>
            </a:xfrm>
            <a:custGeom>
              <a:avLst/>
              <a:gdLst>
                <a:gd name="T0" fmla="*/ 325120 w 287"/>
                <a:gd name="T1" fmla="*/ 3477 h 283"/>
                <a:gd name="T2" fmla="*/ 241518 w 287"/>
                <a:gd name="T3" fmla="*/ 16228 h 283"/>
                <a:gd name="T4" fmla="*/ 166043 w 287"/>
                <a:gd name="T5" fmla="*/ 0 h 283"/>
                <a:gd name="T6" fmla="*/ 91730 w 287"/>
                <a:gd name="T7" fmla="*/ 16228 h 283"/>
                <a:gd name="T8" fmla="*/ 8128 w 287"/>
                <a:gd name="T9" fmla="*/ 3477 h 283"/>
                <a:gd name="T10" fmla="*/ 0 w 287"/>
                <a:gd name="T11" fmla="*/ 69549 h 283"/>
                <a:gd name="T12" fmla="*/ 77797 w 287"/>
                <a:gd name="T13" fmla="*/ 274720 h 283"/>
                <a:gd name="T14" fmla="*/ 166043 w 287"/>
                <a:gd name="T15" fmla="*/ 328041 h 283"/>
                <a:gd name="T16" fmla="*/ 255451 w 287"/>
                <a:gd name="T17" fmla="*/ 274720 h 283"/>
                <a:gd name="T18" fmla="*/ 333248 w 287"/>
                <a:gd name="T19" fmla="*/ 69549 h 283"/>
                <a:gd name="T20" fmla="*/ 325120 w 287"/>
                <a:gd name="T21" fmla="*/ 3477 h 2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83">
                  <a:moveTo>
                    <a:pt x="280" y="3"/>
                  </a:moveTo>
                  <a:cubicBezTo>
                    <a:pt x="280" y="3"/>
                    <a:pt x="240" y="14"/>
                    <a:pt x="208" y="14"/>
                  </a:cubicBezTo>
                  <a:cubicBezTo>
                    <a:pt x="176" y="14"/>
                    <a:pt x="143" y="0"/>
                    <a:pt x="143" y="0"/>
                  </a:cubicBezTo>
                  <a:cubicBezTo>
                    <a:pt x="143" y="0"/>
                    <a:pt x="111" y="14"/>
                    <a:pt x="79" y="14"/>
                  </a:cubicBezTo>
                  <a:cubicBezTo>
                    <a:pt x="46" y="14"/>
                    <a:pt x="7" y="3"/>
                    <a:pt x="7" y="3"/>
                  </a:cubicBezTo>
                  <a:cubicBezTo>
                    <a:pt x="7" y="3"/>
                    <a:pt x="0" y="26"/>
                    <a:pt x="0" y="60"/>
                  </a:cubicBezTo>
                  <a:cubicBezTo>
                    <a:pt x="0" y="149"/>
                    <a:pt x="28" y="206"/>
                    <a:pt x="67" y="237"/>
                  </a:cubicBezTo>
                  <a:cubicBezTo>
                    <a:pt x="90" y="256"/>
                    <a:pt x="128" y="283"/>
                    <a:pt x="143" y="283"/>
                  </a:cubicBezTo>
                  <a:cubicBezTo>
                    <a:pt x="159" y="283"/>
                    <a:pt x="196" y="256"/>
                    <a:pt x="220" y="237"/>
                  </a:cubicBezTo>
                  <a:cubicBezTo>
                    <a:pt x="258" y="205"/>
                    <a:pt x="287" y="149"/>
                    <a:pt x="287" y="60"/>
                  </a:cubicBezTo>
                  <a:cubicBezTo>
                    <a:pt x="287" y="26"/>
                    <a:pt x="280" y="3"/>
                    <a:pt x="28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0" name="椭圆 84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6775223" y="3212874"/>
            <a:ext cx="413952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indent="0"/>
            <a:r>
              <a:rPr lang="zh-CN" altLang="en-US" sz="5400" b="1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本馆无</a:t>
            </a:r>
            <a:r>
              <a:rPr lang="zh-CN" altLang="en-US" sz="5400" b="1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藏书</a:t>
            </a:r>
            <a:endParaRPr lang="en-US" altLang="zh-CN" sz="5400" b="1" dirty="0" smtClean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Arial" panose="020B0604020202020204" pitchFamily="34" charset="0"/>
            </a:endParaRPr>
          </a:p>
          <a:p>
            <a:endParaRPr lang="zh-CN" altLang="en-US" sz="3600" b="1" dirty="0" smtClean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1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2226" name="Picture 2" descr="http://p4.so.qhmsg.com/sdr/400__/t01f221f6a87f4bc43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0489" y="1540555"/>
            <a:ext cx="2286000" cy="4086226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ransition spd="slow" advTm="3736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biLevel thresh="50000"/>
          </a:blip>
          <a:srcRect/>
          <a:stretch>
            <a:fillRect/>
          </a:stretch>
        </p:blipFill>
        <p:spPr>
          <a:xfrm>
            <a:off x="1943578" y="1595088"/>
            <a:ext cx="1810245" cy="2983285"/>
          </a:xfrm>
          <a:custGeom>
            <a:avLst/>
            <a:gdLst>
              <a:gd name="connsiteX0" fmla="*/ 0 w 2286198"/>
              <a:gd name="connsiteY0" fmla="*/ 0 h 3767655"/>
              <a:gd name="connsiteX1" fmla="*/ 2286198 w 2286198"/>
              <a:gd name="connsiteY1" fmla="*/ 0 h 3767655"/>
              <a:gd name="connsiteX2" fmla="*/ 2286198 w 2286198"/>
              <a:gd name="connsiteY2" fmla="*/ 3767655 h 3767655"/>
              <a:gd name="connsiteX3" fmla="*/ 0 w 2286198"/>
              <a:gd name="connsiteY3" fmla="*/ 3767655 h 3767655"/>
              <a:gd name="connsiteX4" fmla="*/ 0 w 2286198"/>
              <a:gd name="connsiteY4" fmla="*/ 2693452 h 3767655"/>
              <a:gd name="connsiteX5" fmla="*/ 593370 w 2286198"/>
              <a:gd name="connsiteY5" fmla="*/ 2693452 h 3767655"/>
              <a:gd name="connsiteX6" fmla="*/ 593370 w 2286198"/>
              <a:gd name="connsiteY6" fmla="*/ 502702 h 3767655"/>
              <a:gd name="connsiteX7" fmla="*/ 0 w 2286198"/>
              <a:gd name="connsiteY7" fmla="*/ 502702 h 376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198" h="3767655">
                <a:moveTo>
                  <a:pt x="0" y="0"/>
                </a:moveTo>
                <a:lnTo>
                  <a:pt x="2286198" y="0"/>
                </a:lnTo>
                <a:lnTo>
                  <a:pt x="2286198" y="3767655"/>
                </a:lnTo>
                <a:lnTo>
                  <a:pt x="0" y="3767655"/>
                </a:lnTo>
                <a:lnTo>
                  <a:pt x="0" y="2693452"/>
                </a:lnTo>
                <a:lnTo>
                  <a:pt x="593370" y="2693452"/>
                </a:lnTo>
                <a:lnTo>
                  <a:pt x="593370" y="502702"/>
                </a:lnTo>
                <a:lnTo>
                  <a:pt x="0" y="502702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1751854" y="1562051"/>
            <a:ext cx="1364308" cy="17462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600" dirty="0">
                <a:solidFill>
                  <a:srgbClr val="2B2B6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目</a:t>
            </a:r>
            <a:endParaRPr lang="zh-CN" altLang="en-US" sz="9600" dirty="0">
              <a:solidFill>
                <a:srgbClr val="2B2B6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刘德华字体叶根友仿版" panose="02010601030101010101" pitchFamily="2" charset="-122"/>
              <a:ea typeface="刘德华字体叶根友仿版" panose="02010601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34008" y="2819250"/>
            <a:ext cx="1148538" cy="16083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800" dirty="0">
                <a:solidFill>
                  <a:srgbClr val="2B2B6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刘德华字体叶根友仿版" panose="02010601030101010101" pitchFamily="2" charset="-122"/>
                <a:ea typeface="刘德华字体叶根友仿版" panose="02010601030101010101" pitchFamily="2" charset="-122"/>
              </a:rPr>
              <a:t>录</a:t>
            </a:r>
            <a:endParaRPr lang="zh-CN" altLang="en-US" sz="8800" dirty="0">
              <a:solidFill>
                <a:srgbClr val="2B2B6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刘德华字体叶根友仿版" panose="02010601030101010101" pitchFamily="2" charset="-122"/>
              <a:ea typeface="刘德华字体叶根友仿版" panose="02010601030101010101" pitchFamily="2" charset="-122"/>
            </a:endParaRPr>
          </a:p>
        </p:txBody>
      </p:sp>
      <p:pic>
        <p:nvPicPr>
          <p:cNvPr id="1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09" y="1279835"/>
            <a:ext cx="2290615" cy="21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4530" y="1972663"/>
            <a:ext cx="145316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2000"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zh-CN" altLang="en-US" sz="24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电子资源</a:t>
            </a:r>
            <a:endParaRPr lang="zh-CN" altLang="en-US" sz="24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81" y="1304925"/>
            <a:ext cx="2276041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31095" y="1898250"/>
            <a:ext cx="145316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1600"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zh-CN" altLang="en-US" sz="24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纸质资源</a:t>
            </a:r>
            <a:endParaRPr lang="zh-CN" altLang="en-US" sz="24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4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01" y="3877951"/>
            <a:ext cx="2191023" cy="202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185265" y="4520958"/>
            <a:ext cx="145316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1600"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zh-CN" altLang="en-US" sz="24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空间使用</a:t>
            </a:r>
            <a:endParaRPr lang="zh-CN" altLang="en-US" sz="24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3841830"/>
            <a:ext cx="2216180" cy="20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25913" y="4508100"/>
            <a:ext cx="145316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dist">
              <a:defRPr sz="1600"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pPr algn="ctr"/>
            <a:r>
              <a:rPr lang="en-US" altLang="zh-CN" sz="24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VPN</a:t>
            </a:r>
            <a:endParaRPr lang="zh-CN" altLang="en-US" sz="24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694055"/>
            <a:ext cx="12192000" cy="54698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16557" y="1337430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馆际互</a:t>
            </a:r>
            <a:r>
              <a:rPr lang="zh-CN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借流程</a:t>
            </a: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94030" y="3195955"/>
            <a:ext cx="2616835" cy="95504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进入“江西高校图书馆联盟”平台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639185" y="3195955"/>
            <a:ext cx="1203325" cy="95567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检索图书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378450" y="3195320"/>
            <a:ext cx="1936115" cy="95504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查看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b="1" dirty="0" smtClean="0">
                <a:solidFill>
                  <a:srgbClr val="FFFF00"/>
                </a:solidFill>
                <a:sym typeface="+mn-ea"/>
              </a:rPr>
              <a:t>区域各馆馆藏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”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849870" y="3195320"/>
            <a:ext cx="1505585" cy="95440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点击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b="1" dirty="0" smtClean="0">
                <a:solidFill>
                  <a:srgbClr val="FFFF00"/>
                </a:solidFill>
                <a:sym typeface="+mn-ea"/>
              </a:rPr>
              <a:t>馆际互借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”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899015" y="3195320"/>
            <a:ext cx="1739265" cy="95440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填写并提交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“咨询申请表”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41780" y="4149408"/>
            <a:ext cx="52197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4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1</a:t>
            </a:r>
            <a:endParaRPr lang="en-US" altLang="zh-CN" sz="480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27805" y="4151313"/>
            <a:ext cx="52197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4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2</a:t>
            </a:r>
            <a:endParaRPr lang="en-US" altLang="zh-CN" sz="480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85840" y="4151313"/>
            <a:ext cx="52197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4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3</a:t>
            </a:r>
            <a:endParaRPr lang="en-US" altLang="zh-CN" sz="480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41995" y="4151313"/>
            <a:ext cx="52197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4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4</a:t>
            </a:r>
            <a:endParaRPr lang="en-US" altLang="zh-CN" sz="480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507345" y="4151313"/>
            <a:ext cx="52197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48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5</a:t>
            </a:r>
            <a:endParaRPr lang="en-US" altLang="zh-CN" sz="480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3171825" y="3503930"/>
            <a:ext cx="434340" cy="3403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4911090" y="3502025"/>
            <a:ext cx="426085" cy="3403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7369810" y="3503930"/>
            <a:ext cx="463550" cy="3403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9423400" y="3503930"/>
            <a:ext cx="434340" cy="3403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-15875"/>
            <a:ext cx="12177395" cy="68903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6415" y="1026160"/>
            <a:ext cx="3757295" cy="10375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11430"/>
            <a:ext cx="12177395" cy="68548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241790" y="3338830"/>
            <a:ext cx="1787525" cy="3257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1745" y="23495"/>
            <a:ext cx="5741670" cy="68287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882265" y="4758690"/>
            <a:ext cx="5391150" cy="307975"/>
          </a:xfrm>
          <a:prstGeom prst="rect">
            <a:avLst/>
          </a:prstGeom>
          <a:noFill/>
          <a:ln w="76200" cmpd="sng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716233" y="1105469"/>
            <a:ext cx="5475767" cy="4343809"/>
            <a:chOff x="6716233" y="829530"/>
            <a:chExt cx="5475767" cy="4343809"/>
          </a:xfrm>
        </p:grpSpPr>
        <p:sp>
          <p:nvSpPr>
            <p:cNvPr id="6" name="圆角矩形 5"/>
            <p:cNvSpPr/>
            <p:nvPr/>
          </p:nvSpPr>
          <p:spPr>
            <a:xfrm>
              <a:off x="6716233" y="829530"/>
              <a:ext cx="5475767" cy="4343809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n-US" altLang="zh-CN" sz="3600" b="1" dirty="0" smtClean="0">
                  <a:solidFill>
                    <a:srgbClr val="FFC000"/>
                  </a:solidFill>
                  <a:sym typeface="Wingdings 2" panose="05020102010507070707"/>
                </a:rPr>
                <a:t>Tips:</a:t>
              </a:r>
              <a:endParaRPr lang="en-US" altLang="zh-CN" sz="3600" b="1" dirty="0" smtClean="0">
                <a:solidFill>
                  <a:srgbClr val="FFC000"/>
                </a:solidFill>
                <a:sym typeface="Wingdings 2" panose="05020102010507070707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12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宋体" panose="02010600030101010101" pitchFamily="2" charset="-122"/>
                  <a:sym typeface="Wingdings 2" panose="05020102010507070707"/>
                </a:rPr>
                <a:t>馆际互借证</a:t>
              </a: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  <a:sym typeface="Wingdings 2" panose="05020102010507070707"/>
                </a:rPr>
                <a:t>需至南馆</a:t>
              </a:r>
              <a:r>
                <a:rPr lang="en-US" altLang="zh-CN" sz="2400" b="1" dirty="0" smtClean="0">
                  <a:solidFill>
                    <a:srgbClr val="92D050"/>
                  </a:solidFill>
                  <a:latin typeface="宋体" panose="02010600030101010101" pitchFamily="2" charset="-122"/>
                  <a:sym typeface="Wingdings 2" panose="05020102010507070707"/>
                </a:rPr>
                <a:t>111</a:t>
              </a: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  <a:sym typeface="Wingdings 2" panose="05020102010507070707"/>
                </a:rPr>
                <a:t>室办理；</a:t>
              </a:r>
              <a:endParaRPr lang="en-US" altLang="zh-CN" sz="2400" b="1" dirty="0" smtClean="0">
                <a:solidFill>
                  <a:srgbClr val="92D050"/>
                </a:solidFill>
                <a:latin typeface="宋体" panose="02010600030101010101" pitchFamily="2" charset="-122"/>
                <a:sym typeface="Wingdings 2" panose="05020102010507070707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12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图书借出馆会将图书快递给您</a:t>
              </a: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  <a:sym typeface="Wingdings 2" panose="05020102010507070707"/>
                </a:rPr>
                <a:t>；</a:t>
              </a:r>
              <a:endPara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  <a:sym typeface="Wingdings 2" panose="05020102010507070707"/>
              </a:endParaRPr>
            </a:p>
            <a:p>
              <a:pPr marL="342900" indent="-342900">
                <a:lnSpc>
                  <a:spcPct val="150000"/>
                </a:lnSpc>
                <a:spcAft>
                  <a:spcPts val="1200"/>
                </a:spcAft>
                <a:buClr>
                  <a:srgbClr val="FFC000"/>
                </a:buClr>
                <a:buFont typeface="Wingdings" panose="05000000000000000000" pitchFamily="2" charset="2"/>
                <a:buChar char="ü"/>
              </a:pPr>
              <a:r>
                <a:rPr lang="zh-CN" altLang="zh-CN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借期</a:t>
              </a:r>
              <a:r>
                <a:rPr lang="en-US" altLang="zh-CN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2</a:t>
              </a: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个月，归还至南馆</a:t>
              </a:r>
              <a:r>
                <a:rPr lang="en-US" altLang="zh-CN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111</a:t>
              </a:r>
              <a:r>
                <a:rPr lang="zh-CN" altLang="en-US" sz="2400" b="1" dirty="0" smtClean="0">
                  <a:solidFill>
                    <a:srgbClr val="92D050"/>
                  </a:solidFill>
                  <a:latin typeface="宋体" panose="02010600030101010101" pitchFamily="2" charset="-122"/>
                </a:rPr>
                <a:t>室。</a:t>
              </a:r>
              <a:endParaRPr lang="zh-CN" altLang="en-US" sz="2400" b="1" dirty="0" smtClean="0">
                <a:solidFill>
                  <a:srgbClr val="92D05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9" name="二十四角星 8"/>
            <p:cNvSpPr/>
            <p:nvPr/>
          </p:nvSpPr>
          <p:spPr>
            <a:xfrm rot="993696">
              <a:off x="10029646" y="972366"/>
              <a:ext cx="2034079" cy="1198303"/>
            </a:xfrm>
            <a:prstGeom prst="star24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3200" b="1" dirty="0" smtClean="0"/>
                <a:t>免费</a:t>
              </a:r>
              <a:endParaRPr lang="zh-CN" altLang="en-US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7657" y="580571"/>
            <a:ext cx="184731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3257"/>
            <a:ext cx="12269972" cy="605137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sz="4400" dirty="0" smtClean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47777" y="1134436"/>
            <a:ext cx="10044223" cy="523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150" y="433257"/>
            <a:ext cx="87058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7468264" y="621487"/>
            <a:ext cx="1619250" cy="3429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rcRect/>
          <a:stretch>
            <a:fillRect/>
          </a:stretch>
        </p:blipFill>
        <p:spPr>
          <a:xfrm>
            <a:off x="381664" y="779936"/>
            <a:ext cx="1425871" cy="2349836"/>
          </a:xfrm>
          <a:custGeom>
            <a:avLst/>
            <a:gdLst>
              <a:gd name="connsiteX0" fmla="*/ 0 w 2286198"/>
              <a:gd name="connsiteY0" fmla="*/ 0 h 3767655"/>
              <a:gd name="connsiteX1" fmla="*/ 2286198 w 2286198"/>
              <a:gd name="connsiteY1" fmla="*/ 0 h 3767655"/>
              <a:gd name="connsiteX2" fmla="*/ 2286198 w 2286198"/>
              <a:gd name="connsiteY2" fmla="*/ 3767655 h 3767655"/>
              <a:gd name="connsiteX3" fmla="*/ 0 w 2286198"/>
              <a:gd name="connsiteY3" fmla="*/ 3767655 h 3767655"/>
              <a:gd name="connsiteX4" fmla="*/ 0 w 2286198"/>
              <a:gd name="connsiteY4" fmla="*/ 2693452 h 3767655"/>
              <a:gd name="connsiteX5" fmla="*/ 593370 w 2286198"/>
              <a:gd name="connsiteY5" fmla="*/ 2693452 h 3767655"/>
              <a:gd name="connsiteX6" fmla="*/ 593370 w 2286198"/>
              <a:gd name="connsiteY6" fmla="*/ 502702 h 3767655"/>
              <a:gd name="connsiteX7" fmla="*/ 0 w 2286198"/>
              <a:gd name="connsiteY7" fmla="*/ 502702 h 376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198" h="3767655">
                <a:moveTo>
                  <a:pt x="0" y="0"/>
                </a:moveTo>
                <a:lnTo>
                  <a:pt x="2286198" y="0"/>
                </a:lnTo>
                <a:lnTo>
                  <a:pt x="2286198" y="3767655"/>
                </a:lnTo>
                <a:lnTo>
                  <a:pt x="0" y="3767655"/>
                </a:lnTo>
                <a:lnTo>
                  <a:pt x="0" y="2693452"/>
                </a:lnTo>
                <a:lnTo>
                  <a:pt x="593370" y="2693452"/>
                </a:lnTo>
                <a:lnTo>
                  <a:pt x="593370" y="502702"/>
                </a:lnTo>
                <a:lnTo>
                  <a:pt x="0" y="502702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596835" y="989880"/>
            <a:ext cx="95410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荐</a:t>
            </a:r>
            <a:endParaRPr lang="en-US" altLang="zh-CN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zh-CN" alt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购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11"/>
          <p:cNvSpPr txBox="1"/>
          <p:nvPr>
            <p:custDataLst>
              <p:tags r:id="rId1"/>
            </p:custDataLst>
          </p:nvPr>
        </p:nvSpPr>
        <p:spPr>
          <a:xfrm>
            <a:off x="4377352" y="4409426"/>
            <a:ext cx="17420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C57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sym typeface="Arial" panose="020B0604020202020204" pitchFamily="34" charset="0"/>
              </a:rPr>
              <a:t>研修间预约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282C57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PA_文本框 11"/>
          <p:cNvSpPr txBox="1"/>
          <p:nvPr>
            <p:custDataLst>
              <p:tags r:id="rId2"/>
            </p:custDataLst>
          </p:nvPr>
        </p:nvSpPr>
        <p:spPr>
          <a:xfrm>
            <a:off x="7054674" y="4390376"/>
            <a:ext cx="17420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marR="0" lvl="1" indent="-1625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C57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sym typeface="Arial" panose="020B0604020202020204" pitchFamily="34" charset="0"/>
              </a:rPr>
              <a:t>报告厅申请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282C57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19266" y="1431810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282C57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282C57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2950" y="3134003"/>
            <a:ext cx="4943475" cy="11900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66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空间使用</a:t>
            </a:r>
            <a:endParaRPr lang="zh-CN" altLang="en-US" sz="66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2" y="244549"/>
            <a:ext cx="12269972" cy="6389931"/>
          </a:xfrm>
          <a:prstGeom prst="rect">
            <a:avLst/>
          </a:prstGeom>
        </p:spPr>
      </p:pic>
      <p:sp>
        <p:nvSpPr>
          <p:cNvPr id="15" name="任意多边形: 形状 14"/>
          <p:cNvSpPr/>
          <p:nvPr/>
        </p:nvSpPr>
        <p:spPr>
          <a:xfrm flipH="1">
            <a:off x="8472487" y="36009"/>
            <a:ext cx="3718221" cy="6785981"/>
          </a:xfrm>
          <a:custGeom>
            <a:avLst/>
            <a:gdLst>
              <a:gd name="connsiteX0" fmla="*/ 33366 w 490566"/>
              <a:gd name="connsiteY0" fmla="*/ 0 h 914400"/>
              <a:gd name="connsiteX1" fmla="*/ 490566 w 490566"/>
              <a:gd name="connsiteY1" fmla="*/ 457200 h 914400"/>
              <a:gd name="connsiteX2" fmla="*/ 33366 w 490566"/>
              <a:gd name="connsiteY2" fmla="*/ 914400 h 914400"/>
              <a:gd name="connsiteX3" fmla="*/ 0 w 490566"/>
              <a:gd name="connsiteY3" fmla="*/ 911037 h 914400"/>
              <a:gd name="connsiteX4" fmla="*/ 0 w 490566"/>
              <a:gd name="connsiteY4" fmla="*/ 3364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66" h="914400">
                <a:moveTo>
                  <a:pt x="33366" y="0"/>
                </a:moveTo>
                <a:cubicBezTo>
                  <a:pt x="285871" y="0"/>
                  <a:pt x="490566" y="204695"/>
                  <a:pt x="490566" y="457200"/>
                </a:cubicBezTo>
                <a:cubicBezTo>
                  <a:pt x="490566" y="709705"/>
                  <a:pt x="285871" y="914400"/>
                  <a:pt x="33366" y="914400"/>
                </a:cubicBezTo>
                <a:lnTo>
                  <a:pt x="0" y="911037"/>
                </a:lnTo>
                <a:lnTo>
                  <a:pt x="0" y="3364"/>
                </a:lnTo>
                <a:close/>
              </a:path>
            </a:pathLst>
          </a:custGeom>
          <a:solidFill>
            <a:srgbClr val="D3CAC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/>
          <a:srcRect b="17527"/>
          <a:stretch>
            <a:fillRect/>
          </a:stretch>
        </p:blipFill>
        <p:spPr>
          <a:xfrm>
            <a:off x="219503" y="2843454"/>
            <a:ext cx="5999480" cy="363972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9349" y="5756828"/>
            <a:ext cx="661670" cy="70929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438901" y="466287"/>
            <a:ext cx="548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2000" b="1" dirty="0"/>
              <a:t>预约研修间的具体步骤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r>
              <a:rPr lang="zh-CN" altLang="en-US" sz="2000" b="1" dirty="0" smtClean="0">
                <a:solidFill>
                  <a:srgbClr val="C00000"/>
                </a:solidFill>
              </a:rPr>
              <a:t>智慧交大 → </a:t>
            </a:r>
            <a:r>
              <a:rPr lang="zh-CN" altLang="en-US" sz="2000" b="1" dirty="0">
                <a:solidFill>
                  <a:srgbClr val="C00000"/>
                </a:solidFill>
              </a:rPr>
              <a:t>服务大厅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→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图书馆研修间使用申请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→ 填写申请表 → 申请人单位审核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" y="466090"/>
            <a:ext cx="2874010" cy="2155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179" y="466089"/>
            <a:ext cx="2873804" cy="2155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4740" y="1755345"/>
            <a:ext cx="7307034" cy="4727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2" y="244549"/>
            <a:ext cx="12269972" cy="638993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78070" y="359465"/>
            <a:ext cx="10428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图书馆南北馆共有大小报告厅</a:t>
            </a:r>
            <a:r>
              <a:rPr lang="en-US" altLang="zh-CN" sz="2400" b="1" dirty="0" smtClean="0"/>
              <a:t>4</a:t>
            </a:r>
            <a:r>
              <a:rPr lang="zh-CN" altLang="en-US" sz="2400" b="1" dirty="0" smtClean="0"/>
              <a:t>个，南馆</a:t>
            </a:r>
            <a:r>
              <a:rPr lang="en-US" altLang="zh-CN" sz="2400" b="1" dirty="0" smtClean="0"/>
              <a:t>106</a:t>
            </a:r>
            <a:r>
              <a:rPr lang="zh-CN" altLang="en-US" sz="2400" b="1" dirty="0" smtClean="0"/>
              <a:t>、</a:t>
            </a:r>
            <a:r>
              <a:rPr lang="en-US" altLang="zh-CN" sz="2400" b="1" dirty="0" smtClean="0"/>
              <a:t>202</a:t>
            </a:r>
            <a:r>
              <a:rPr lang="zh-CN" altLang="en-US" sz="2400" b="1" dirty="0" smtClean="0"/>
              <a:t>，北馆</a:t>
            </a:r>
            <a:r>
              <a:rPr lang="en-US" altLang="zh-CN" sz="2400" b="1" dirty="0" smtClean="0"/>
              <a:t>210</a:t>
            </a:r>
            <a:r>
              <a:rPr lang="zh-CN" altLang="en-US" sz="2400" b="1" dirty="0" smtClean="0"/>
              <a:t>和圆形报告厅，需要</a:t>
            </a:r>
            <a:r>
              <a:rPr lang="zh-CN" altLang="en-US" sz="2400" b="1" dirty="0"/>
              <a:t>通过</a:t>
            </a:r>
            <a:r>
              <a:rPr lang="zh-CN" altLang="en-US" sz="2400" b="1" dirty="0">
                <a:solidFill>
                  <a:srgbClr val="C00000"/>
                </a:solidFill>
              </a:rPr>
              <a:t>“智慧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交大 → 服务大厅 → 报告厅使用申请</a:t>
            </a:r>
            <a:r>
              <a:rPr lang="zh-CN" altLang="en-US" sz="2400" b="1" dirty="0">
                <a:solidFill>
                  <a:srgbClr val="C00000"/>
                </a:solidFill>
              </a:rPr>
              <a:t>” </a:t>
            </a:r>
            <a:r>
              <a:rPr lang="zh-CN" altLang="en-US" sz="2400" b="1" dirty="0"/>
              <a:t>由</a:t>
            </a:r>
            <a:r>
              <a:rPr lang="zh-CN" altLang="en-US" sz="2400" b="1" dirty="0" smtClean="0"/>
              <a:t>资产处审批</a:t>
            </a:r>
            <a:r>
              <a:rPr lang="zh-CN" altLang="en-US" sz="2400" b="1" dirty="0"/>
              <a:t>后</a:t>
            </a:r>
            <a:r>
              <a:rPr lang="zh-CN" altLang="en-US" sz="2400" b="1" dirty="0" smtClean="0"/>
              <a:t>方可使用。</a:t>
            </a:r>
            <a:endParaRPr lang="zh-CN" alt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290" y="2113791"/>
            <a:ext cx="3999393" cy="382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1367" y="2211506"/>
            <a:ext cx="4294331" cy="374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文本框 15"/>
          <p:cNvSpPr txBox="1"/>
          <p:nvPr/>
        </p:nvSpPr>
        <p:spPr>
          <a:xfrm>
            <a:off x="2539542" y="6077470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北馆圆形报告厅（</a:t>
            </a:r>
            <a:r>
              <a:rPr lang="en-US" altLang="zh-CN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306</a:t>
            </a:r>
            <a:r>
              <a:rPr lang="zh-CN" alt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座）</a:t>
            </a:r>
            <a:endParaRPr lang="zh-CN" altLang="en-US" b="1" dirty="0">
              <a:solidFill>
                <a:schemeClr val="accent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7144547" y="6077470"/>
            <a:ext cx="258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北馆</a:t>
            </a:r>
            <a:r>
              <a:rPr lang="en-US" altLang="zh-CN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210</a:t>
            </a:r>
            <a:r>
              <a:rPr lang="zh-CN" alt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报告厅（</a:t>
            </a:r>
            <a:r>
              <a:rPr lang="en-US" altLang="zh-CN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118</a:t>
            </a:r>
            <a:r>
              <a:rPr lang="zh-CN" altLang="en-US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座）</a:t>
            </a:r>
            <a:endParaRPr lang="zh-CN" altLang="en-US" b="1" dirty="0">
              <a:solidFill>
                <a:schemeClr val="accent1">
                  <a:lumMod val="90000"/>
                  <a:lumOff val="1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48"/>
          <p:cNvSpPr txBox="1"/>
          <p:nvPr>
            <p:custDataLst>
              <p:tags r:id="rId1"/>
            </p:custDataLst>
          </p:nvPr>
        </p:nvSpPr>
        <p:spPr>
          <a:xfrm>
            <a:off x="5714796" y="3551030"/>
            <a:ext cx="529678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altLang="zh-CN" sz="66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Arial" panose="020B0604020202020204" pitchFamily="34" charset="0"/>
              </a:rPr>
              <a:t>VPN</a:t>
            </a:r>
            <a:endParaRPr lang="zh-CN" altLang="en-US" sz="6600" b="1" dirty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61033" y="1570116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>
                <a:ln>
                  <a:noFill/>
                </a:ln>
                <a:solidFill>
                  <a:srgbClr val="2B2A5C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2B2A5C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90800" y="199027"/>
            <a:ext cx="9601200" cy="64485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579" y="1484478"/>
            <a:ext cx="2672389" cy="4555093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C000"/>
                </a:solidFill>
              </a:rPr>
              <a:t>Tips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：</a:t>
            </a:r>
            <a:endParaRPr lang="en-US" altLang="zh-CN" sz="2800" b="1" dirty="0" smtClean="0">
              <a:solidFill>
                <a:srgbClr val="FFC000"/>
              </a:solidFill>
            </a:endParaRP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zh-CN" altLang="en-US" sz="2400" dirty="0" smtClean="0">
                <a:solidFill>
                  <a:srgbClr val="92D050"/>
                </a:solidFill>
              </a:rPr>
              <a:t>使用智慧交大账号密码登录；</a:t>
            </a:r>
            <a:endParaRPr lang="en-US" altLang="zh-CN" sz="2400" dirty="0" smtClean="0">
              <a:solidFill>
                <a:srgbClr val="92D050"/>
              </a:solidFill>
            </a:endParaRP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olidFill>
                  <a:srgbClr val="92D050"/>
                </a:solidFill>
              </a:rPr>
              <a:t>VPN</a:t>
            </a:r>
            <a:r>
              <a:rPr lang="zh-CN" altLang="en-US" sz="2400" dirty="0" smtClean="0">
                <a:solidFill>
                  <a:srgbClr val="92D050"/>
                </a:solidFill>
              </a:rPr>
              <a:t>系统相关技术问题咨询现代教育技术中心蔡老师，电话</a:t>
            </a:r>
            <a:r>
              <a:rPr lang="en-US" altLang="zh-CN" sz="2400" dirty="0" smtClean="0">
                <a:solidFill>
                  <a:srgbClr val="92D050"/>
                </a:solidFill>
              </a:rPr>
              <a:t>87046483</a:t>
            </a:r>
            <a:r>
              <a:rPr lang="zh-CN" altLang="en-US" sz="2400" dirty="0" smtClean="0">
                <a:solidFill>
                  <a:srgbClr val="92D050"/>
                </a:solidFill>
              </a:rPr>
              <a:t>。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69137" y="3730126"/>
            <a:ext cx="999218" cy="34317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48"/>
          <p:cNvSpPr txBox="1"/>
          <p:nvPr>
            <p:custDataLst>
              <p:tags r:id="rId1"/>
            </p:custDataLst>
          </p:nvPr>
        </p:nvSpPr>
        <p:spPr>
          <a:xfrm>
            <a:off x="5403542" y="3492559"/>
            <a:ext cx="529678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6600" b="1" dirty="0" smtClean="0">
                <a:solidFill>
                  <a:srgbClr val="30296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电子资源</a:t>
            </a:r>
            <a:endParaRPr lang="zh-CN" altLang="en-US" sz="6600" b="1" dirty="0" smtClean="0">
              <a:solidFill>
                <a:srgbClr val="30296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PA_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5907" y="1417302"/>
            <a:ext cx="3168004" cy="21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3080" b="0" i="0" u="none" strike="noStrike" kern="1200" cap="all" spc="284" normalizeH="0" baseline="0" noProof="0" dirty="0" smtClean="0">
                <a:ln>
                  <a:noFill/>
                </a:ln>
                <a:solidFill>
                  <a:srgbClr val="2B2B5D"/>
                </a:solidFill>
                <a:effectLst/>
                <a:uLnTx/>
                <a:uFillTx/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kumimoji="0" lang="zh-CN" altLang="en-US" sz="13080" b="0" i="0" u="none" strike="noStrike" kern="1200" cap="all" spc="284" normalizeH="0" baseline="0" noProof="0" dirty="0">
              <a:ln>
                <a:noFill/>
              </a:ln>
              <a:solidFill>
                <a:srgbClr val="2B2B5D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PA_文本框 11"/>
          <p:cNvSpPr txBox="1"/>
          <p:nvPr>
            <p:custDataLst>
              <p:tags r:id="rId3"/>
            </p:custDataLst>
          </p:nvPr>
        </p:nvSpPr>
        <p:spPr>
          <a:xfrm>
            <a:off x="5821404" y="4788059"/>
            <a:ext cx="3337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lvl="1" indent="-162560">
              <a:buFont typeface="Arial" panose="020B0604020202020204" pitchFamily="34" charset="0"/>
              <a:buChar char="•"/>
              <a:defRPr/>
            </a:pP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本馆已购资源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B2B59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PA_文本框 11"/>
          <p:cNvSpPr txBox="1"/>
          <p:nvPr>
            <p:custDataLst>
              <p:tags r:id="rId4"/>
            </p:custDataLst>
          </p:nvPr>
        </p:nvSpPr>
        <p:spPr>
          <a:xfrm>
            <a:off x="5814146" y="5462974"/>
            <a:ext cx="33371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560" lvl="1" indent="-162560">
              <a:buFont typeface="Arial" panose="020B0604020202020204" pitchFamily="34" charset="0"/>
              <a:buChar char="•"/>
              <a:defRPr/>
            </a:pP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本馆未购资源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B2B59"/>
              </a:solidFill>
              <a:effectLst/>
              <a:uLnTx/>
              <a:uFillTx/>
              <a:latin typeface="腾祥铁山楷书简繁合集" panose="01010104010101010101" pitchFamily="2" charset="-122"/>
              <a:ea typeface="腾祥铁山楷书简繁合集" panose="0101010401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5750" y="866775"/>
            <a:ext cx="11906249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48125" y="376338"/>
            <a:ext cx="4543425" cy="609398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C00000"/>
                </a:solidFill>
              </a:rPr>
              <a:t>注意：下载安装</a:t>
            </a:r>
            <a:r>
              <a:rPr lang="en-US" altLang="zh-CN" sz="2800" dirty="0" smtClean="0">
                <a:solidFill>
                  <a:srgbClr val="C00000"/>
                </a:solidFill>
              </a:rPr>
              <a:t>EC</a:t>
            </a:r>
            <a:r>
              <a:rPr lang="zh-CN" altLang="en-US" sz="2800" dirty="0" smtClean="0">
                <a:solidFill>
                  <a:srgbClr val="C00000"/>
                </a:solidFill>
              </a:rPr>
              <a:t>客户端</a:t>
            </a:r>
            <a:endParaRPr lang="zh-CN" altLang="en-US" sz="28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0500" y="1057275"/>
            <a:ext cx="12001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67225" y="334341"/>
            <a:ext cx="4288353" cy="6323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C00000"/>
                </a:solidFill>
              </a:rPr>
              <a:t>资源标题由灰色变蓝色</a:t>
            </a:r>
            <a:endParaRPr lang="zh-CN" altLang="en-US" sz="32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" y="0"/>
            <a:ext cx="12176421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0" t="44690" r="6586" b="24991"/>
          <a:stretch>
            <a:fillRect/>
          </a:stretch>
        </p:blipFill>
        <p:spPr>
          <a:xfrm>
            <a:off x="194310" y="165100"/>
            <a:ext cx="1560830" cy="810260"/>
          </a:xfrm>
          <a:prstGeom prst="rect">
            <a:avLst/>
          </a:prstGeom>
        </p:spPr>
      </p:pic>
      <p:pic>
        <p:nvPicPr>
          <p:cNvPr id="1396" name="Picture" descr="Pictur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4825" y="959485"/>
            <a:ext cx="3263265" cy="32632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17290" y="267335"/>
            <a:ext cx="5562600" cy="70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图书馆</a:t>
            </a:r>
            <a:r>
              <a:rPr lang="zh-CN" altLang="en-US" sz="40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微信公众号</a:t>
            </a:r>
            <a:endParaRPr lang="zh-CN" altLang="en-US" sz="4000" b="1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3732" name="Picture" descr="Pictur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9025" y="4488815"/>
            <a:ext cx="2392680" cy="4222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33575" y="5260975"/>
            <a:ext cx="8439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资源发布、阅读推广、荐购收集、读者咨询。</a:t>
            </a:r>
            <a:endParaRPr lang="en-US" altLang="zh-CN" sz="2800" dirty="0" smtClean="0"/>
          </a:p>
          <a:p>
            <a:r>
              <a:rPr lang="zh-CN" altLang="en-US" sz="2800" dirty="0" smtClean="0"/>
              <a:t>精雕花椒人的阅读地图，精搭与读者交流的高速桥梁。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52390" y="4072890"/>
            <a:ext cx="1600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ECJTUTSG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6"/>
          <p:cNvSpPr txBox="1"/>
          <p:nvPr>
            <p:custDataLst>
              <p:tags r:id="rId1"/>
            </p:custDataLst>
          </p:nvPr>
        </p:nvSpPr>
        <p:spPr>
          <a:xfrm>
            <a:off x="4125574" y="2409074"/>
            <a:ext cx="6401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spc="-300" dirty="0">
                <a:solidFill>
                  <a:srgbClr val="2C2A62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感谢您的观看！</a:t>
            </a:r>
            <a:endParaRPr lang="zh-CN" altLang="en-US" sz="7200" b="1" spc="-300" dirty="0">
              <a:solidFill>
                <a:srgbClr val="2C2A62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7749" y="4098534"/>
            <a:ext cx="2857128" cy="583565"/>
          </a:xfrm>
          <a:prstGeom prst="rect">
            <a:avLst/>
          </a:prstGeom>
          <a:noFill/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87046516</a:t>
            </a:r>
            <a:endParaRPr lang="en-US" sz="320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18673" y="4093683"/>
            <a:ext cx="2219076" cy="584775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E7DC93"/>
                </a:solidFill>
              </a:rPr>
              <a:t>咨询电话 </a:t>
            </a:r>
            <a:endParaRPr lang="zh-CN" altLang="en-US" sz="3200" dirty="0">
              <a:solidFill>
                <a:srgbClr val="E7DC9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546100" y="393700"/>
            <a:ext cx="584200" cy="549275"/>
            <a:chOff x="0" y="0"/>
            <a:chExt cx="648285" cy="609713"/>
          </a:xfrm>
        </p:grpSpPr>
        <p:grpSp>
          <p:nvGrpSpPr>
            <p:cNvPr id="3" name="组合 2"/>
            <p:cNvGrpSpPr/>
            <p:nvPr/>
          </p:nvGrpSpPr>
          <p:grpSpPr bwMode="auto">
            <a:xfrm>
              <a:off x="0" y="0"/>
              <a:ext cx="432385" cy="432385"/>
              <a:chOff x="0" y="0"/>
              <a:chExt cx="4004677" cy="4004677"/>
            </a:xfrm>
          </p:grpSpPr>
          <p:grpSp>
            <p:nvGrpSpPr>
              <p:cNvPr id="4" name="组合 5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505" name="弧形 7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6" name="弧形 7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7" name="弧形 7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8" name="弧形 7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85" name="椭圆 5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6" name="椭圆 5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7" name="椭圆 5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8" name="椭圆 5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9" name="椭圆 6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0" name="椭圆 6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1" name="椭圆 6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2" name="椭圆 6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3" name="椭圆 6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4" name="椭圆 6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5" name="椭圆 6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6" name="椭圆 6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7" name="椭圆 6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8" name="椭圆 6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9" name="椭圆 7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0" name="椭圆 7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1" name="椭圆 7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2" name="椭圆 7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3" name="椭圆 7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4" name="椭圆 7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组合 3"/>
            <p:cNvGrpSpPr/>
            <p:nvPr/>
          </p:nvGrpSpPr>
          <p:grpSpPr bwMode="auto">
            <a:xfrm>
              <a:off x="215900" y="0"/>
              <a:ext cx="432385" cy="432385"/>
              <a:chOff x="0" y="0"/>
              <a:chExt cx="4004677" cy="4004677"/>
            </a:xfrm>
          </p:grpSpPr>
          <p:grpSp>
            <p:nvGrpSpPr>
              <p:cNvPr id="6" name="组合 30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80" name="弧形 51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1" name="弧形 52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2" name="弧形 53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3" name="弧形 54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60" name="椭圆 31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1" name="椭圆 32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2" name="椭圆 33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3" name="椭圆 34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4" name="椭圆 35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5" name="椭圆 36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6" name="椭圆 37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7" name="椭圆 38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8" name="椭圆 39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9" name="椭圆 40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0" name="椭圆 41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1" name="椭圆 42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2" name="椭圆 43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3" name="椭圆 44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4" name="椭圆 45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5" name="椭圆 46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6" name="椭圆 47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7" name="椭圆 48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8" name="椭圆 49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9" name="椭圆 50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组合 4"/>
            <p:cNvGrpSpPr/>
            <p:nvPr/>
          </p:nvGrpSpPr>
          <p:grpSpPr bwMode="auto">
            <a:xfrm>
              <a:off x="115763" y="177328"/>
              <a:ext cx="432385" cy="432385"/>
              <a:chOff x="0" y="0"/>
              <a:chExt cx="4004677" cy="4004677"/>
            </a:xfrm>
          </p:grpSpPr>
          <p:grpSp>
            <p:nvGrpSpPr>
              <p:cNvPr id="8" name="组合 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55" name="弧形 2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6" name="弧形 2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7" name="弧形 2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8" name="弧形 2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35" name="椭圆 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6" name="椭圆 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7" name="椭圆 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8" name="椭圆 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9" name="椭圆 1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0" name="椭圆 1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1" name="椭圆 1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2" name="椭圆 1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3" name="椭圆 1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4" name="椭圆 1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5" name="椭圆 1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6" name="椭圆 1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7" name="椭圆 1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8" name="椭圆 1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9" name="椭圆 2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0" name="椭圆 2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1" name="椭圆 2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2" name="椭圆 2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3" name="椭圆 2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4" name="椭圆 2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412" name="矩形 81"/>
          <p:cNvSpPr>
            <a:spLocks noChangeArrowheads="1"/>
          </p:cNvSpPr>
          <p:nvPr/>
        </p:nvSpPr>
        <p:spPr bwMode="auto">
          <a:xfrm>
            <a:off x="0" y="1144587"/>
            <a:ext cx="12192000" cy="4800600"/>
          </a:xfrm>
          <a:prstGeom prst="rect">
            <a:avLst/>
          </a:prstGeom>
          <a:solidFill>
            <a:srgbClr val="FCFCFC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9" name="组合 82"/>
          <p:cNvGrpSpPr/>
          <p:nvPr/>
        </p:nvGrpSpPr>
        <p:grpSpPr bwMode="auto">
          <a:xfrm>
            <a:off x="5953352" y="3171373"/>
            <a:ext cx="647700" cy="649288"/>
            <a:chOff x="0" y="0"/>
            <a:chExt cx="649224" cy="649224"/>
          </a:xfrm>
        </p:grpSpPr>
        <p:sp>
          <p:nvSpPr>
            <p:cNvPr id="17429" name="Freeform 620"/>
            <p:cNvSpPr/>
            <p:nvPr/>
          </p:nvSpPr>
          <p:spPr bwMode="auto">
            <a:xfrm>
              <a:off x="157988" y="160591"/>
              <a:ext cx="333248" cy="328041"/>
            </a:xfrm>
            <a:custGeom>
              <a:avLst/>
              <a:gdLst>
                <a:gd name="T0" fmla="*/ 325120 w 287"/>
                <a:gd name="T1" fmla="*/ 3477 h 283"/>
                <a:gd name="T2" fmla="*/ 241518 w 287"/>
                <a:gd name="T3" fmla="*/ 16228 h 283"/>
                <a:gd name="T4" fmla="*/ 166043 w 287"/>
                <a:gd name="T5" fmla="*/ 0 h 283"/>
                <a:gd name="T6" fmla="*/ 91730 w 287"/>
                <a:gd name="T7" fmla="*/ 16228 h 283"/>
                <a:gd name="T8" fmla="*/ 8128 w 287"/>
                <a:gd name="T9" fmla="*/ 3477 h 283"/>
                <a:gd name="T10" fmla="*/ 0 w 287"/>
                <a:gd name="T11" fmla="*/ 69549 h 283"/>
                <a:gd name="T12" fmla="*/ 77797 w 287"/>
                <a:gd name="T13" fmla="*/ 274720 h 283"/>
                <a:gd name="T14" fmla="*/ 166043 w 287"/>
                <a:gd name="T15" fmla="*/ 328041 h 283"/>
                <a:gd name="T16" fmla="*/ 255451 w 287"/>
                <a:gd name="T17" fmla="*/ 274720 h 283"/>
                <a:gd name="T18" fmla="*/ 333248 w 287"/>
                <a:gd name="T19" fmla="*/ 69549 h 283"/>
                <a:gd name="T20" fmla="*/ 325120 w 287"/>
                <a:gd name="T21" fmla="*/ 3477 h 2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83">
                  <a:moveTo>
                    <a:pt x="280" y="3"/>
                  </a:moveTo>
                  <a:cubicBezTo>
                    <a:pt x="280" y="3"/>
                    <a:pt x="240" y="14"/>
                    <a:pt x="208" y="14"/>
                  </a:cubicBezTo>
                  <a:cubicBezTo>
                    <a:pt x="176" y="14"/>
                    <a:pt x="143" y="0"/>
                    <a:pt x="143" y="0"/>
                  </a:cubicBezTo>
                  <a:cubicBezTo>
                    <a:pt x="143" y="0"/>
                    <a:pt x="111" y="14"/>
                    <a:pt x="79" y="14"/>
                  </a:cubicBezTo>
                  <a:cubicBezTo>
                    <a:pt x="46" y="14"/>
                    <a:pt x="7" y="3"/>
                    <a:pt x="7" y="3"/>
                  </a:cubicBezTo>
                  <a:cubicBezTo>
                    <a:pt x="7" y="3"/>
                    <a:pt x="0" y="26"/>
                    <a:pt x="0" y="60"/>
                  </a:cubicBezTo>
                  <a:cubicBezTo>
                    <a:pt x="0" y="149"/>
                    <a:pt x="28" y="206"/>
                    <a:pt x="67" y="237"/>
                  </a:cubicBezTo>
                  <a:cubicBezTo>
                    <a:pt x="90" y="256"/>
                    <a:pt x="128" y="283"/>
                    <a:pt x="143" y="283"/>
                  </a:cubicBezTo>
                  <a:cubicBezTo>
                    <a:pt x="159" y="283"/>
                    <a:pt x="196" y="256"/>
                    <a:pt x="220" y="237"/>
                  </a:cubicBezTo>
                  <a:cubicBezTo>
                    <a:pt x="258" y="205"/>
                    <a:pt x="287" y="149"/>
                    <a:pt x="287" y="60"/>
                  </a:cubicBezTo>
                  <a:cubicBezTo>
                    <a:pt x="287" y="26"/>
                    <a:pt x="280" y="3"/>
                    <a:pt x="28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30" name="椭圆 84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组合 91"/>
          <p:cNvGrpSpPr>
            <a:grpSpLocks noChangeAspect="1"/>
          </p:cNvGrpSpPr>
          <p:nvPr/>
        </p:nvGrpSpPr>
        <p:grpSpPr bwMode="auto">
          <a:xfrm>
            <a:off x="695325" y="2239963"/>
            <a:ext cx="4538663" cy="3708400"/>
            <a:chOff x="0" y="0"/>
            <a:chExt cx="4538312" cy="3707588"/>
          </a:xfrm>
        </p:grpSpPr>
        <p:pic>
          <p:nvPicPr>
            <p:cNvPr id="17423" name="Picture 20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38312" cy="370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图片 9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07"/>
            <a:stretch>
              <a:fillRect/>
            </a:stretch>
          </p:blipFill>
          <p:spPr bwMode="auto">
            <a:xfrm>
              <a:off x="293502" y="127484"/>
              <a:ext cx="3953910" cy="250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6775223" y="3212874"/>
            <a:ext cx="413952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本馆已购电子资源</a:t>
            </a:r>
            <a:endParaRPr lang="zh-CN" altLang="en-US" sz="3600" b="1" dirty="0" smtClean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1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 advTm="3736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57143" y="566057"/>
            <a:ext cx="943429" cy="4247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890" y="234043"/>
            <a:ext cx="5344160" cy="59361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3175" y="348343"/>
            <a:ext cx="2838450" cy="560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9127" y="391886"/>
            <a:ext cx="3305175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620" y="5823585"/>
            <a:ext cx="1571625" cy="86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875" y="10160"/>
            <a:ext cx="12160885" cy="68383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01576" y="1604025"/>
            <a:ext cx="6110122" cy="8590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6836736" y="287080"/>
            <a:ext cx="4819352" cy="986548"/>
          </a:xfrm>
          <a:prstGeom prst="wedgeRoundRectCallout">
            <a:avLst>
              <a:gd name="adj1" fmla="val 3419"/>
              <a:gd name="adj2" fmla="val 80048"/>
              <a:gd name="adj3" fmla="val 16667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22A5CE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“一站式”资源统一检索和服务平台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6" name="图片 5" descr="D:\D\学科馆员\图片\江西高校图书馆联盟12馆.png江西高校图书馆联盟12馆"/>
          <p:cNvPicPr>
            <a:picLocks noChangeAspect="1"/>
          </p:cNvPicPr>
          <p:nvPr/>
        </p:nvPicPr>
        <p:blipFill>
          <a:blip r:embed="rId2"/>
          <a:srcRect l="-8" t="2218" r="8" b="2919"/>
          <a:stretch>
            <a:fillRect/>
          </a:stretch>
        </p:blipFill>
        <p:spPr>
          <a:xfrm>
            <a:off x="2066925" y="570230"/>
            <a:ext cx="8371205" cy="5589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23153" y="2164572"/>
            <a:ext cx="810260" cy="3314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133814" y="2321417"/>
            <a:ext cx="810260" cy="3314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14605"/>
            <a:ext cx="12190730" cy="682879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250565" y="3300730"/>
            <a:ext cx="954405" cy="53911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04970" y="3300730"/>
            <a:ext cx="721995" cy="53911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546100" y="393700"/>
            <a:ext cx="584200" cy="549275"/>
            <a:chOff x="0" y="0"/>
            <a:chExt cx="648285" cy="609713"/>
          </a:xfrm>
        </p:grpSpPr>
        <p:grpSp>
          <p:nvGrpSpPr>
            <p:cNvPr id="3" name="组合 2"/>
            <p:cNvGrpSpPr/>
            <p:nvPr/>
          </p:nvGrpSpPr>
          <p:grpSpPr bwMode="auto">
            <a:xfrm>
              <a:off x="0" y="0"/>
              <a:ext cx="432385" cy="432385"/>
              <a:chOff x="0" y="0"/>
              <a:chExt cx="4004677" cy="4004677"/>
            </a:xfrm>
          </p:grpSpPr>
          <p:grpSp>
            <p:nvGrpSpPr>
              <p:cNvPr id="4" name="组合 5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505" name="弧形 7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6" name="弧形 7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7" name="弧形 7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508" name="弧形 7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85" name="椭圆 5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6" name="椭圆 5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7" name="椭圆 5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8" name="椭圆 5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89" name="椭圆 6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0" name="椭圆 6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1" name="椭圆 6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2" name="椭圆 6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3" name="椭圆 6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4" name="椭圆 6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5" name="椭圆 6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6" name="椭圆 6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7" name="椭圆 6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8" name="椭圆 6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99" name="椭圆 7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0" name="椭圆 7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1" name="椭圆 7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2" name="椭圆 7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3" name="椭圆 7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04" name="椭圆 7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组合 3"/>
            <p:cNvGrpSpPr/>
            <p:nvPr/>
          </p:nvGrpSpPr>
          <p:grpSpPr bwMode="auto">
            <a:xfrm>
              <a:off x="215900" y="0"/>
              <a:ext cx="432385" cy="432385"/>
              <a:chOff x="0" y="0"/>
              <a:chExt cx="4004677" cy="4004677"/>
            </a:xfrm>
          </p:grpSpPr>
          <p:grpSp>
            <p:nvGrpSpPr>
              <p:cNvPr id="6" name="组合 30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80" name="弧形 51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1" name="弧形 52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2" name="弧形 53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83" name="弧形 54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60" name="椭圆 31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1" name="椭圆 32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2" name="椭圆 33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3" name="椭圆 34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4" name="椭圆 35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5" name="椭圆 36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6" name="椭圆 37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7" name="椭圆 38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8" name="椭圆 39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69" name="椭圆 40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0" name="椭圆 41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1" name="椭圆 42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2" name="椭圆 43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3" name="椭圆 44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4" name="椭圆 45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5" name="椭圆 46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6" name="椭圆 47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7" name="椭圆 48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8" name="椭圆 49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79" name="椭圆 50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组合 4"/>
            <p:cNvGrpSpPr/>
            <p:nvPr/>
          </p:nvGrpSpPr>
          <p:grpSpPr bwMode="auto">
            <a:xfrm>
              <a:off x="115763" y="177328"/>
              <a:ext cx="432385" cy="432385"/>
              <a:chOff x="0" y="0"/>
              <a:chExt cx="4004677" cy="4004677"/>
            </a:xfrm>
          </p:grpSpPr>
          <p:grpSp>
            <p:nvGrpSpPr>
              <p:cNvPr id="8" name="组合 5"/>
              <p:cNvGrpSpPr/>
              <p:nvPr/>
            </p:nvGrpSpPr>
            <p:grpSpPr bwMode="auto">
              <a:xfrm>
                <a:off x="190939" y="246027"/>
                <a:ext cx="3606099" cy="3570272"/>
                <a:chOff x="0" y="0"/>
                <a:chExt cx="3606099" cy="3570272"/>
              </a:xfrm>
            </p:grpSpPr>
            <p:sp>
              <p:nvSpPr>
                <p:cNvPr id="17455" name="弧形 26"/>
                <p:cNvSpPr/>
                <p:nvPr/>
              </p:nvSpPr>
              <p:spPr bwMode="auto">
                <a:xfrm>
                  <a:off x="0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564000 w 3564000"/>
                    <a:gd name="T3" fmla="*/ 178200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564000 w 3564000"/>
                    <a:gd name="T11" fmla="*/ 178200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766171" y="0"/>
                        <a:pt x="3564000" y="797829"/>
                        <a:pt x="3564000" y="178200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6" name="弧形 27"/>
                <p:cNvSpPr/>
                <p:nvPr/>
              </p:nvSpPr>
              <p:spPr bwMode="auto">
                <a:xfrm rot="-7902423">
                  <a:off x="42099" y="0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318391 w 3564000"/>
                    <a:gd name="T3" fmla="*/ 879212 h 3564000"/>
                    <a:gd name="T4" fmla="*/ 3338717 w 3564000"/>
                    <a:gd name="T5" fmla="*/ 2649268 h 3564000"/>
                    <a:gd name="T6" fmla="*/ 1782000 w 3564000"/>
                    <a:gd name="T7" fmla="*/ 1782000 h 3564000"/>
                    <a:gd name="T8" fmla="*/ 1782000 w 3564000"/>
                    <a:gd name="T9" fmla="*/ 0 h 3564000"/>
                    <a:gd name="T10" fmla="*/ 1782000 w 3564000"/>
                    <a:gd name="T11" fmla="*/ 0 h 3564000"/>
                    <a:gd name="T12" fmla="*/ 3318391 w 3564000"/>
                    <a:gd name="T13" fmla="*/ 879212 h 3564000"/>
                    <a:gd name="T14" fmla="*/ 3338717 w 3564000"/>
                    <a:gd name="T15" fmla="*/ 2649268 h 3564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13776" y="0"/>
                        <a:pt x="2998324" y="334512"/>
                        <a:pt x="3318391" y="879212"/>
                      </a:cubicBezTo>
                      <a:cubicBezTo>
                        <a:pt x="3638458" y="1423912"/>
                        <a:pt x="3646192" y="2097362"/>
                        <a:pt x="3338717" y="2649268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7" name="弧形 28"/>
                <p:cNvSpPr/>
                <p:nvPr/>
              </p:nvSpPr>
              <p:spPr bwMode="auto">
                <a:xfrm rot="5709083">
                  <a:off x="10350" y="6271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162262 w 3564000"/>
                    <a:gd name="T3" fmla="*/ 654880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162262 w 3564000"/>
                    <a:gd name="T11" fmla="*/ 654880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317073" y="0"/>
                        <a:pt x="2823827" y="240435"/>
                        <a:pt x="3162262" y="654880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  <p:sp>
              <p:nvSpPr>
                <p:cNvPr id="17458" name="弧形 29"/>
                <p:cNvSpPr/>
                <p:nvPr/>
              </p:nvSpPr>
              <p:spPr bwMode="auto">
                <a:xfrm rot="9295065">
                  <a:off x="42098" y="6272"/>
                  <a:ext cx="3564000" cy="3564000"/>
                </a:xfrm>
                <a:custGeom>
                  <a:avLst/>
                  <a:gdLst>
                    <a:gd name="T0" fmla="*/ 1782000 w 3564000"/>
                    <a:gd name="T1" fmla="*/ 0 h 3564000"/>
                    <a:gd name="T2" fmla="*/ 3404808 w 3564000"/>
                    <a:gd name="T3" fmla="*/ 1045781 h 3564000"/>
                    <a:gd name="T4" fmla="*/ 1782000 w 3564000"/>
                    <a:gd name="T5" fmla="*/ 1782000 h 3564000"/>
                    <a:gd name="T6" fmla="*/ 1782000 w 3564000"/>
                    <a:gd name="T7" fmla="*/ 0 h 3564000"/>
                    <a:gd name="T8" fmla="*/ 1782000 w 3564000"/>
                    <a:gd name="T9" fmla="*/ 0 h 3564000"/>
                    <a:gd name="T10" fmla="*/ 3404808 w 3564000"/>
                    <a:gd name="T11" fmla="*/ 1045781 h 3564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564000" h="3564000" stroke="0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  <a:lnTo>
                        <a:pt x="1782000" y="1782000"/>
                      </a:lnTo>
                      <a:lnTo>
                        <a:pt x="1782000" y="0"/>
                      </a:lnTo>
                      <a:close/>
                    </a:path>
                    <a:path w="3564000" h="3564000" fill="none">
                      <a:moveTo>
                        <a:pt x="1782000" y="0"/>
                      </a:moveTo>
                      <a:cubicBezTo>
                        <a:pt x="2481268" y="0"/>
                        <a:pt x="3115911" y="408981"/>
                        <a:pt x="3404808" y="1045781"/>
                      </a:cubicBezTo>
                    </a:path>
                  </a:pathLst>
                </a:custGeom>
                <a:noFill/>
                <a:ln w="6350" cap="flat" cmpd="sng">
                  <a:solidFill>
                    <a:schemeClr val="bg1">
                      <a:alpha val="52156"/>
                    </a:schemeClr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7435" name="椭圆 6"/>
              <p:cNvSpPr>
                <a:spLocks noChangeArrowheads="1"/>
              </p:cNvSpPr>
              <p:nvPr/>
            </p:nvSpPr>
            <p:spPr bwMode="auto">
              <a:xfrm>
                <a:off x="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6" name="椭圆 7"/>
              <p:cNvSpPr>
                <a:spLocks noChangeArrowheads="1"/>
              </p:cNvSpPr>
              <p:nvPr/>
            </p:nvSpPr>
            <p:spPr bwMode="auto">
              <a:xfrm>
                <a:off x="95724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7" name="椭圆 8"/>
              <p:cNvSpPr>
                <a:spLocks noChangeArrowheads="1"/>
              </p:cNvSpPr>
              <p:nvPr/>
            </p:nvSpPr>
            <p:spPr bwMode="auto">
              <a:xfrm>
                <a:off x="373525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8" name="椭圆 9"/>
              <p:cNvSpPr>
                <a:spLocks noChangeArrowheads="1"/>
              </p:cNvSpPr>
              <p:nvPr/>
            </p:nvSpPr>
            <p:spPr bwMode="auto">
              <a:xfrm>
                <a:off x="806210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39" name="椭圆 10"/>
              <p:cNvSpPr>
                <a:spLocks noChangeArrowheads="1"/>
              </p:cNvSpPr>
              <p:nvPr/>
            </p:nvSpPr>
            <p:spPr bwMode="auto">
              <a:xfrm>
                <a:off x="1351425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0" name="椭圆 11"/>
              <p:cNvSpPr>
                <a:spLocks noChangeArrowheads="1"/>
              </p:cNvSpPr>
              <p:nvPr/>
            </p:nvSpPr>
            <p:spPr bwMode="auto">
              <a:xfrm>
                <a:off x="1955800" y="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1" name="椭圆 12"/>
              <p:cNvSpPr>
                <a:spLocks noChangeArrowheads="1"/>
              </p:cNvSpPr>
              <p:nvPr/>
            </p:nvSpPr>
            <p:spPr bwMode="auto">
              <a:xfrm>
                <a:off x="2560176" y="95724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2" name="椭圆 13"/>
              <p:cNvSpPr>
                <a:spLocks noChangeArrowheads="1"/>
              </p:cNvSpPr>
              <p:nvPr/>
            </p:nvSpPr>
            <p:spPr bwMode="auto">
              <a:xfrm>
                <a:off x="3105391" y="3735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3" name="椭圆 14"/>
              <p:cNvSpPr>
                <a:spLocks noChangeArrowheads="1"/>
              </p:cNvSpPr>
              <p:nvPr/>
            </p:nvSpPr>
            <p:spPr bwMode="auto">
              <a:xfrm>
                <a:off x="3538076" y="80621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4" name="椭圆 15"/>
              <p:cNvSpPr>
                <a:spLocks noChangeArrowheads="1"/>
              </p:cNvSpPr>
              <p:nvPr/>
            </p:nvSpPr>
            <p:spPr bwMode="auto">
              <a:xfrm>
                <a:off x="3815876" y="135142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5" name="椭圆 16"/>
              <p:cNvSpPr>
                <a:spLocks noChangeArrowheads="1"/>
              </p:cNvSpPr>
              <p:nvPr/>
            </p:nvSpPr>
            <p:spPr bwMode="auto">
              <a:xfrm>
                <a:off x="3911600" y="19558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6" name="椭圆 17"/>
              <p:cNvSpPr>
                <a:spLocks noChangeArrowheads="1"/>
              </p:cNvSpPr>
              <p:nvPr/>
            </p:nvSpPr>
            <p:spPr bwMode="auto">
              <a:xfrm>
                <a:off x="3815876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7" name="椭圆 18"/>
              <p:cNvSpPr>
                <a:spLocks noChangeArrowheads="1"/>
              </p:cNvSpPr>
              <p:nvPr/>
            </p:nvSpPr>
            <p:spPr bwMode="auto">
              <a:xfrm>
                <a:off x="3538076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8" name="椭圆 19"/>
              <p:cNvSpPr>
                <a:spLocks noChangeArrowheads="1"/>
              </p:cNvSpPr>
              <p:nvPr/>
            </p:nvSpPr>
            <p:spPr bwMode="auto">
              <a:xfrm>
                <a:off x="3105391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49" name="椭圆 20"/>
              <p:cNvSpPr>
                <a:spLocks noChangeArrowheads="1"/>
              </p:cNvSpPr>
              <p:nvPr/>
            </p:nvSpPr>
            <p:spPr bwMode="auto">
              <a:xfrm>
                <a:off x="2560176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0" name="椭圆 21"/>
              <p:cNvSpPr>
                <a:spLocks noChangeArrowheads="1"/>
              </p:cNvSpPr>
              <p:nvPr/>
            </p:nvSpPr>
            <p:spPr bwMode="auto">
              <a:xfrm>
                <a:off x="1955800" y="3911600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1" name="椭圆 22"/>
              <p:cNvSpPr>
                <a:spLocks noChangeArrowheads="1"/>
              </p:cNvSpPr>
              <p:nvPr/>
            </p:nvSpPr>
            <p:spPr bwMode="auto">
              <a:xfrm>
                <a:off x="1351425" y="3815876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2" name="椭圆 23"/>
              <p:cNvSpPr>
                <a:spLocks noChangeArrowheads="1"/>
              </p:cNvSpPr>
              <p:nvPr/>
            </p:nvSpPr>
            <p:spPr bwMode="auto">
              <a:xfrm>
                <a:off x="806210" y="35380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3" name="椭圆 24"/>
              <p:cNvSpPr>
                <a:spLocks noChangeArrowheads="1"/>
              </p:cNvSpPr>
              <p:nvPr/>
            </p:nvSpPr>
            <p:spPr bwMode="auto">
              <a:xfrm>
                <a:off x="373525" y="3105391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454" name="椭圆 25"/>
              <p:cNvSpPr>
                <a:spLocks noChangeArrowheads="1"/>
              </p:cNvSpPr>
              <p:nvPr/>
            </p:nvSpPr>
            <p:spPr bwMode="auto">
              <a:xfrm>
                <a:off x="95724" y="2560175"/>
                <a:ext cx="93077" cy="93077"/>
              </a:xfrm>
              <a:prstGeom prst="ellipse">
                <a:avLst/>
              </a:prstGeom>
              <a:solidFill>
                <a:schemeClr val="bg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412" name="矩形 81"/>
          <p:cNvSpPr>
            <a:spLocks noChangeArrowheads="1"/>
          </p:cNvSpPr>
          <p:nvPr/>
        </p:nvSpPr>
        <p:spPr bwMode="auto">
          <a:xfrm>
            <a:off x="0" y="1289730"/>
            <a:ext cx="12192000" cy="4800600"/>
          </a:xfrm>
          <a:prstGeom prst="rect">
            <a:avLst/>
          </a:prstGeom>
          <a:solidFill>
            <a:srgbClr val="FCFCFC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1" name="组合 91"/>
          <p:cNvGrpSpPr>
            <a:grpSpLocks noChangeAspect="1"/>
          </p:cNvGrpSpPr>
          <p:nvPr/>
        </p:nvGrpSpPr>
        <p:grpSpPr bwMode="auto">
          <a:xfrm>
            <a:off x="695325" y="2239963"/>
            <a:ext cx="4538663" cy="3708400"/>
            <a:chOff x="0" y="0"/>
            <a:chExt cx="4538312" cy="3707588"/>
          </a:xfrm>
        </p:grpSpPr>
        <p:pic>
          <p:nvPicPr>
            <p:cNvPr id="17423" name="Picture 20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38312" cy="370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图片 9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07"/>
            <a:stretch>
              <a:fillRect/>
            </a:stretch>
          </p:blipFill>
          <p:spPr bwMode="auto">
            <a:xfrm>
              <a:off x="293502" y="127484"/>
              <a:ext cx="3953910" cy="250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9" name="TextBox 13"/>
          <p:cNvSpPr txBox="1">
            <a:spLocks noChangeArrowheads="1"/>
          </p:cNvSpPr>
          <p:nvPr/>
        </p:nvSpPr>
        <p:spPr bwMode="auto">
          <a:xfrm>
            <a:off x="6643461" y="3126921"/>
            <a:ext cx="385036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本馆未购电子资源</a:t>
            </a:r>
            <a:endParaRPr lang="zh-CN" altLang="en-US" sz="32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32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（文献传递）</a:t>
            </a:r>
            <a:endParaRPr lang="zh-CN" altLang="en-US" sz="32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93" name="组合 85"/>
          <p:cNvGrpSpPr/>
          <p:nvPr/>
        </p:nvGrpSpPr>
        <p:grpSpPr bwMode="auto">
          <a:xfrm>
            <a:off x="5764667" y="3199267"/>
            <a:ext cx="647700" cy="649287"/>
            <a:chOff x="0" y="0"/>
            <a:chExt cx="649224" cy="649224"/>
          </a:xfrm>
        </p:grpSpPr>
        <p:sp>
          <p:nvSpPr>
            <p:cNvPr id="94" name="Freeform 112"/>
            <p:cNvSpPr>
              <a:spLocks noEditPoints="1"/>
            </p:cNvSpPr>
            <p:nvPr/>
          </p:nvSpPr>
          <p:spPr bwMode="auto">
            <a:xfrm>
              <a:off x="198343" y="157988"/>
              <a:ext cx="252539" cy="333248"/>
            </a:xfrm>
            <a:custGeom>
              <a:avLst/>
              <a:gdLst>
                <a:gd name="T0" fmla="*/ 219802 w 216"/>
                <a:gd name="T1" fmla="*/ 145796 h 288"/>
                <a:gd name="T2" fmla="*/ 219802 w 216"/>
                <a:gd name="T3" fmla="*/ 91412 h 288"/>
                <a:gd name="T4" fmla="*/ 127439 w 216"/>
                <a:gd name="T5" fmla="*/ 0 h 288"/>
                <a:gd name="T6" fmla="*/ 126269 w 216"/>
                <a:gd name="T7" fmla="*/ 0 h 288"/>
                <a:gd name="T8" fmla="*/ 123931 w 216"/>
                <a:gd name="T9" fmla="*/ 0 h 288"/>
                <a:gd name="T10" fmla="*/ 32737 w 216"/>
                <a:gd name="T11" fmla="*/ 91412 h 288"/>
                <a:gd name="T12" fmla="*/ 32737 w 216"/>
                <a:gd name="T13" fmla="*/ 145796 h 288"/>
                <a:gd name="T14" fmla="*/ 0 w 216"/>
                <a:gd name="T15" fmla="*/ 145796 h 288"/>
                <a:gd name="T16" fmla="*/ 0 w 216"/>
                <a:gd name="T17" fmla="*/ 333248 h 288"/>
                <a:gd name="T18" fmla="*/ 252539 w 216"/>
                <a:gd name="T19" fmla="*/ 333248 h 288"/>
                <a:gd name="T20" fmla="*/ 252539 w 216"/>
                <a:gd name="T21" fmla="*/ 145796 h 288"/>
                <a:gd name="T22" fmla="*/ 219802 w 216"/>
                <a:gd name="T23" fmla="*/ 145796 h 288"/>
                <a:gd name="T24" fmla="*/ 78334 w 216"/>
                <a:gd name="T25" fmla="*/ 91412 h 288"/>
                <a:gd name="T26" fmla="*/ 123931 w 216"/>
                <a:gd name="T27" fmla="*/ 45127 h 288"/>
                <a:gd name="T28" fmla="*/ 126269 w 216"/>
                <a:gd name="T29" fmla="*/ 45127 h 288"/>
                <a:gd name="T30" fmla="*/ 127439 w 216"/>
                <a:gd name="T31" fmla="*/ 45127 h 288"/>
                <a:gd name="T32" fmla="*/ 173036 w 216"/>
                <a:gd name="T33" fmla="*/ 91412 h 288"/>
                <a:gd name="T34" fmla="*/ 173036 w 216"/>
                <a:gd name="T35" fmla="*/ 145796 h 288"/>
                <a:gd name="T36" fmla="*/ 78334 w 216"/>
                <a:gd name="T37" fmla="*/ 145796 h 288"/>
                <a:gd name="T38" fmla="*/ 78334 w 216"/>
                <a:gd name="T39" fmla="*/ 91412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" h="288">
                  <a:moveTo>
                    <a:pt x="188" y="126"/>
                  </a:moveTo>
                  <a:cubicBezTo>
                    <a:pt x="188" y="79"/>
                    <a:pt x="188" y="79"/>
                    <a:pt x="188" y="79"/>
                  </a:cubicBezTo>
                  <a:cubicBezTo>
                    <a:pt x="188" y="35"/>
                    <a:pt x="152" y="0"/>
                    <a:pt x="109" y="0"/>
                  </a:cubicBezTo>
                  <a:cubicBezTo>
                    <a:pt x="109" y="0"/>
                    <a:pt x="108" y="0"/>
                    <a:pt x="108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63" y="0"/>
                    <a:pt x="28" y="35"/>
                    <a:pt x="28" y="79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6" y="288"/>
                    <a:pt x="216" y="288"/>
                    <a:pt x="216" y="288"/>
                  </a:cubicBezTo>
                  <a:cubicBezTo>
                    <a:pt x="216" y="126"/>
                    <a:pt x="216" y="126"/>
                    <a:pt x="216" y="126"/>
                  </a:cubicBezTo>
                  <a:lnTo>
                    <a:pt x="188" y="126"/>
                  </a:lnTo>
                  <a:close/>
                  <a:moveTo>
                    <a:pt x="67" y="79"/>
                  </a:moveTo>
                  <a:cubicBezTo>
                    <a:pt x="67" y="57"/>
                    <a:pt x="85" y="39"/>
                    <a:pt x="106" y="39"/>
                  </a:cubicBezTo>
                  <a:cubicBezTo>
                    <a:pt x="107" y="39"/>
                    <a:pt x="108" y="39"/>
                    <a:pt x="108" y="39"/>
                  </a:cubicBezTo>
                  <a:cubicBezTo>
                    <a:pt x="108" y="39"/>
                    <a:pt x="109" y="39"/>
                    <a:pt x="109" y="39"/>
                  </a:cubicBezTo>
                  <a:cubicBezTo>
                    <a:pt x="131" y="39"/>
                    <a:pt x="148" y="57"/>
                    <a:pt x="148" y="79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67" y="126"/>
                    <a:pt x="67" y="126"/>
                    <a:pt x="67" y="126"/>
                  </a:cubicBezTo>
                  <a:lnTo>
                    <a:pt x="67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椭圆 87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3"/>
    </p:custDataLst>
  </p:cSld>
  <p:clrMapOvr>
    <a:masterClrMapping/>
  </p:clrMapOvr>
  <p:transition spd="slow" advTm="3736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TIMING" val="|0.5|1.3|0.9"/>
</p:tagLst>
</file>

<file path=ppt/tags/tag13.xml><?xml version="1.0" encoding="utf-8"?>
<p:tagLst xmlns:p="http://schemas.openxmlformats.org/presentationml/2006/main">
  <p:tag name="KSO_WM_TEMPLATE_CATEGORY" val="custom"/>
  <p:tag name="KSO_WM_TEMPLATE_INDEX" val="2018465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651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651"/>
</p:tagLst>
</file>

<file path=ppt/tags/tag16.xml><?xml version="1.0" encoding="utf-8"?>
<p:tagLst xmlns:p="http://schemas.openxmlformats.org/presentationml/2006/main">
  <p:tag name="KSO_WM_TEMPLATE_CATEGORY" val="custom"/>
  <p:tag name="KSO_WM_TEMPLATE_INDEX" val="20184651"/>
</p:tagLst>
</file>

<file path=ppt/tags/tag17.xml><?xml version="1.0" encoding="utf-8"?>
<p:tagLst xmlns:p="http://schemas.openxmlformats.org/presentationml/2006/main">
  <p:tag name="TIMING" val="|0.5|1.3|0.9"/>
</p:tagLst>
</file>

<file path=ppt/tags/tag18.xml><?xml version="1.0" encoding="utf-8"?>
<p:tagLst xmlns:p="http://schemas.openxmlformats.org/presentationml/2006/main">
  <p:tag name="KSO_WM_TEMPLATE_CATEGORY" val="custom"/>
  <p:tag name="KSO_WM_TEMPLATE_INDEX" val="2018465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TIMING" val="|0.5|1.3|0.9"/>
</p:tagLst>
</file>

<file path=ppt/tags/tag7.xml><?xml version="1.0" encoding="utf-8"?>
<p:tagLst xmlns:p="http://schemas.openxmlformats.org/presentationml/2006/main">
  <p:tag name="TIMING" val="|0.5|1.3|0.9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465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81836"/>
      </a:accent1>
      <a:accent2>
        <a:srgbClr val="302A65"/>
      </a:accent2>
      <a:accent3>
        <a:srgbClr val="927E57"/>
      </a:accent3>
      <a:accent4>
        <a:srgbClr val="181836"/>
      </a:accent4>
      <a:accent5>
        <a:srgbClr val="302A65"/>
      </a:accent5>
      <a:accent6>
        <a:srgbClr val="927E57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639</Words>
  <Application>WPS 演示</Application>
  <PresentationFormat>自定义</PresentationFormat>
  <Paragraphs>129</Paragraphs>
  <Slides>33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4" baseType="lpstr">
      <vt:lpstr>Arial</vt:lpstr>
      <vt:lpstr>宋体</vt:lpstr>
      <vt:lpstr>Wingdings</vt:lpstr>
      <vt:lpstr>造字工房俊雅（非商用）常规体</vt:lpstr>
      <vt:lpstr>微软雅黑</vt:lpstr>
      <vt:lpstr>幼圆</vt:lpstr>
      <vt:lpstr>方正有猫在_GBK</vt:lpstr>
      <vt:lpstr>刘德华字体叶根友仿版</vt:lpstr>
      <vt:lpstr>方正宋刻本秀楷简体</vt:lpstr>
      <vt:lpstr>方正清刻本悦宋简体</vt:lpstr>
      <vt:lpstr>Calibri</vt:lpstr>
      <vt:lpstr>腾祥铁山楷书简繁合集</vt:lpstr>
      <vt:lpstr>楷体</vt:lpstr>
      <vt:lpstr>微软雅黑 Light</vt:lpstr>
      <vt:lpstr>黑体</vt:lpstr>
      <vt:lpstr>Arial Unicode MS</vt:lpstr>
      <vt:lpstr>等线</vt:lpstr>
      <vt:lpstr>Wingdings 2</vt:lpstr>
      <vt:lpstr>华文楷体</vt:lpstr>
      <vt:lpstr>方正苏新诗柳楷简体</vt:lpstr>
      <vt:lpstr>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柚子设计</dc:creator>
  <cp:keywords>MC-PPT模板</cp:keywords>
  <cp:category>模板</cp:category>
  <cp:lastModifiedBy>Administrator</cp:lastModifiedBy>
  <cp:revision>75</cp:revision>
  <dcterms:created xsi:type="dcterms:W3CDTF">2017-12-13T07:15:00Z</dcterms:created>
  <dcterms:modified xsi:type="dcterms:W3CDTF">2019-07-05T08:00:17Z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